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9.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F54_CFD23EF4.xml" ContentType="application/vnd.ms-powerpoint.comments+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93" r:id="rId6"/>
    <p:sldMasterId id="2147483700" r:id="rId7"/>
    <p:sldMasterId id="2147483703" r:id="rId8"/>
    <p:sldMasterId id="2147483709" r:id="rId9"/>
    <p:sldMasterId id="2147483753" r:id="rId10"/>
    <p:sldMasterId id="2147483777" r:id="rId11"/>
    <p:sldMasterId id="2147483783" r:id="rId12"/>
    <p:sldMasterId id="2147483865" r:id="rId13"/>
    <p:sldMasterId id="2147483680" r:id="rId14"/>
  </p:sldMasterIdLst>
  <p:notesMasterIdLst>
    <p:notesMasterId r:id="rId32"/>
  </p:notesMasterIdLst>
  <p:sldIdLst>
    <p:sldId id="260" r:id="rId15"/>
    <p:sldId id="3977" r:id="rId16"/>
    <p:sldId id="3991" r:id="rId17"/>
    <p:sldId id="3947" r:id="rId18"/>
    <p:sldId id="3993" r:id="rId19"/>
    <p:sldId id="364" r:id="rId20"/>
    <p:sldId id="265" r:id="rId21"/>
    <p:sldId id="4011" r:id="rId22"/>
    <p:sldId id="4012" r:id="rId23"/>
    <p:sldId id="3945" r:id="rId24"/>
    <p:sldId id="278" r:id="rId25"/>
    <p:sldId id="3943" r:id="rId26"/>
    <p:sldId id="4013" r:id="rId27"/>
    <p:sldId id="4010" r:id="rId28"/>
    <p:sldId id="3924" r:id="rId29"/>
    <p:sldId id="3997" r:id="rId30"/>
    <p:sldId id="26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B3AE2B-C95E-2F6C-8BBA-D0CB6A6D3FC6}" name="Heather Gerken" initials="HG" userId="S::hgerken@healthequity.com::3ba92fd8-1370-4a82-91b6-e690b24bb754" providerId="AD"/>
  <p188:author id="{E079A55F-85FB-2E22-86DD-D983846E1A83}" name="Spencer Shimada" initials="SS" userId="S::sshimada@healthequity.com::9a59e0e0-fda6-4fb9-8f18-35bc704be4ee" providerId="AD"/>
  <p188:author id="{473BD06D-7898-582D-0E1F-C81D89C3C248}" name="Sofia Briceno" initials="SB" userId="S::sbriceno@healthequity.com::9a01d04f-8380-4d95-b057-ac088eef5380" providerId="AD"/>
  <p188:author id="{615AEE6D-B114-7361-6C09-68ED66F2ABA2}" name="Sherisa Bly" initials="SB" userId="S::sbly@healthequity.com::196538dd-f018-4464-8f24-9f2656d320a2" providerId="AD"/>
  <p188:author id="{E5D95F8B-3068-3B70-8D01-C93E72BFEF0D}" name="Diane Slyman" initials="DS" userId="S::dslyman@healthequity.com::ca8841ff-e240-40ff-a737-edd8dde15a48" providerId="AD"/>
  <p188:author id="{6ED26ACA-56AA-FFEB-4FA7-E420088DF390}" name="Alyse Wilkins" initials="AW" userId="S::awilkins@healthequity.com::b41b2283-0071-48a8-9a75-310b42b50f28" providerId="AD"/>
  <p188:author id="{C7FCF0D4-86D5-162E-8106-88BC0765DA99}" name="Beau Colvin" initials="BC" userId="S::bcolvin@healthequity.com::a8ed4415-e91e-4ec7-ade8-329fbd41615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82282" autoAdjust="0"/>
  </p:normalViewPr>
  <p:slideViewPr>
    <p:cSldViewPr snapToGrid="0">
      <p:cViewPr varScale="1">
        <p:scale>
          <a:sx n="91" d="100"/>
          <a:sy n="91" d="100"/>
        </p:scale>
        <p:origin x="10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yler Revill" userId="064ddc97-4881-474d-812c-a32e3145e493" providerId="ADAL" clId="{2CD409D3-0B36-4044-B04C-6EB47BB8E875}"/>
    <pc:docChg chg="delSld modSld">
      <pc:chgData name="Tyler Revill" userId="064ddc97-4881-474d-812c-a32e3145e493" providerId="ADAL" clId="{2CD409D3-0B36-4044-B04C-6EB47BB8E875}" dt="2024-08-07T18:07:43.612" v="11" actId="20577"/>
      <pc:docMkLst>
        <pc:docMk/>
      </pc:docMkLst>
      <pc:sldChg chg="modSp mod">
        <pc:chgData name="Tyler Revill" userId="064ddc97-4881-474d-812c-a32e3145e493" providerId="ADAL" clId="{2CD409D3-0B36-4044-B04C-6EB47BB8E875}" dt="2024-08-07T18:07:43.612" v="11" actId="20577"/>
        <pc:sldMkLst>
          <pc:docMk/>
          <pc:sldMk cId="3080819532" sldId="265"/>
        </pc:sldMkLst>
        <pc:graphicFrameChg chg="modGraphic">
          <ac:chgData name="Tyler Revill" userId="064ddc97-4881-474d-812c-a32e3145e493" providerId="ADAL" clId="{2CD409D3-0B36-4044-B04C-6EB47BB8E875}" dt="2024-08-07T18:07:43.612" v="11" actId="20577"/>
          <ac:graphicFrameMkLst>
            <pc:docMk/>
            <pc:sldMk cId="3080819532" sldId="265"/>
            <ac:graphicFrameMk id="10" creationId="{526BBB8D-BD49-FD08-A241-48CDAA7AB507}"/>
          </ac:graphicFrameMkLst>
        </pc:graphicFrameChg>
      </pc:sldChg>
      <pc:sldChg chg="del">
        <pc:chgData name="Tyler Revill" userId="064ddc97-4881-474d-812c-a32e3145e493" providerId="ADAL" clId="{2CD409D3-0B36-4044-B04C-6EB47BB8E875}" dt="2024-08-07T18:07:38.026" v="9" actId="47"/>
        <pc:sldMkLst>
          <pc:docMk/>
          <pc:sldMk cId="457185999" sldId="282"/>
        </pc:sldMkLst>
      </pc:sldChg>
      <pc:sldChg chg="del">
        <pc:chgData name="Tyler Revill" userId="064ddc97-4881-474d-812c-a32e3145e493" providerId="ADAL" clId="{2CD409D3-0B36-4044-B04C-6EB47BB8E875}" dt="2024-08-07T18:07:37.043" v="8" actId="47"/>
        <pc:sldMkLst>
          <pc:docMk/>
          <pc:sldMk cId="581120428" sldId="283"/>
        </pc:sldMkLst>
      </pc:sldChg>
    </pc:docChg>
  </pc:docChgLst>
</pc:chgInfo>
</file>

<file path=ppt/comments/modernComment_F54_CFD23EF4.xml><?xml version="1.0" encoding="utf-8"?>
<p188:cmLst xmlns:a="http://schemas.openxmlformats.org/drawingml/2006/main" xmlns:r="http://schemas.openxmlformats.org/officeDocument/2006/relationships" xmlns:p188="http://schemas.microsoft.com/office/powerpoint/2018/8/main">
  <p188:cm id="{7C0EBFFC-DBC9-4DCE-A86A-164684724686}" authorId="{615AEE6D-B114-7361-6C09-68ED66F2ABA2}" created="2023-06-26T22:25:09.719">
    <pc:sldMkLst xmlns:pc="http://schemas.microsoft.com/office/powerpoint/2013/main/command">
      <pc:docMk/>
      <pc:sldMk cId="3486662388" sldId="3924"/>
    </pc:sldMkLst>
    <p188:txBody>
      <a:bodyPr/>
      <a:lstStyle/>
      <a:p>
        <a:r>
          <a:rPr lang="en-US"/>
          <a:t>INSERT your enrollment dates and enrollment URL.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A610F-E898-4D97-8BB3-DF499D659333}" type="datetimeFigureOut">
              <a:rPr lang="en-US" smtClean="0"/>
              <a:t>8/7/2024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DAC95-C651-4CB7-A26E-F0E3489E66C4}" type="slidenum">
              <a:rPr lang="en-US" smtClean="0"/>
              <a:t>‹#›</a:t>
            </a:fld>
            <a:endParaRPr lang="en-US"/>
          </a:p>
        </p:txBody>
      </p:sp>
    </p:spTree>
    <p:extLst>
      <p:ext uri="{BB962C8B-B14F-4D97-AF65-F5344CB8AC3E}">
        <p14:creationId xmlns:p14="http://schemas.microsoft.com/office/powerpoint/2010/main" val="2529347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ealthequity.com/lpfsa-qm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b="0" i="0" u="none" strike="noStrike" dirty="0">
                <a:solidFill>
                  <a:srgbClr val="000000"/>
                </a:solidFill>
                <a:effectLst/>
                <a:latin typeface="Calibri" panose="020F0502020204030204" pitchFamily="34" charset="0"/>
              </a:rPr>
              <a:t>Thanks for joining today to learn how you can save with a HealthEquity Limited Purpose Flexible Spending Account. My name is [presenter name] and I’ll be your host.</a:t>
            </a:r>
            <a:r>
              <a:rPr lang="en-US" b="0" i="0" dirty="0">
                <a:solidFill>
                  <a:srgbClr val="000000"/>
                </a:solidFill>
                <a:effectLst/>
                <a:latin typeface="Calibri" panose="020F0502020204030204" pitchFamily="34" charset="0"/>
              </a:rPr>
              <a: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7227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Finches contribute to both the HSA and LPFSA, they can use the LPFSA for dental and vision expenses, while saving more each year in their HSA.</a:t>
            </a:r>
          </a:p>
          <a:p>
            <a:endParaRPr lang="en-US" dirty="0"/>
          </a:p>
          <a:p>
            <a:r>
              <a:rPr lang="en-US" dirty="0"/>
              <a:t>You can consider whether an LPFSA will help you with start </a:t>
            </a:r>
            <a:r>
              <a:rPr lang="en-US"/>
              <a:t>of plan </a:t>
            </a:r>
            <a:r>
              <a:rPr lang="en-US" dirty="0"/>
              <a:t>year dental and vision expenses and allow you to maximize your HSA contributions for your long-term medical expenses.</a:t>
            </a: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10</a:t>
            </a:fld>
            <a:endParaRPr lang="en-US"/>
          </a:p>
        </p:txBody>
      </p:sp>
    </p:spTree>
    <p:extLst>
      <p:ext uri="{BB962C8B-B14F-4D97-AF65-F5344CB8AC3E}">
        <p14:creationId xmlns:p14="http://schemas.microsoft.com/office/powerpoint/2010/main" val="426390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There are a few tips to help ensure you maximize the savings available to you with an LPFSA.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dirty="0">
                <a:solidFill>
                  <a:srgbClr val="000000"/>
                </a:solidFill>
                <a:effectLst/>
                <a:latin typeface="Calibri" panose="020F0502020204030204" pitchFamily="34" charset="0"/>
              </a:rPr>
              <a:t>Plan your spending—</a:t>
            </a:r>
            <a:r>
              <a:rPr lang="en-US" sz="1200" b="0" i="0" u="none" strike="noStrike" dirty="0">
                <a:solidFill>
                  <a:srgbClr val="000000"/>
                </a:solidFill>
                <a:effectLst/>
                <a:latin typeface="Calibri" panose="020F0502020204030204" pitchFamily="34" charset="0"/>
              </a:rPr>
              <a:t>It’s important that you use your LPFSA funds before plan year end for qualified dental and vision expenses or lose them (unless there is a carryover offered with your plan).</a:t>
            </a:r>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None/>
            </a:pPr>
            <a:r>
              <a:rPr lang="en-US" sz="1800" b="0" i="0" u="none" strike="noStrike" dirty="0">
                <a:solidFill>
                  <a:srgbClr val="000000"/>
                </a:solidFill>
                <a:effectLst/>
                <a:latin typeface="Calibri" panose="020F0502020204030204" pitchFamily="34" charset="0"/>
              </a:rPr>
              <a:t>Save all your receipts; you will need them for reimbursements and to substantiate your expenses.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None/>
            </a:pPr>
            <a:r>
              <a:rPr lang="en-US" sz="1800" b="0" i="0" u="none" strike="noStrike" dirty="0">
                <a:solidFill>
                  <a:srgbClr val="000000"/>
                </a:solidFill>
                <a:effectLst/>
                <a:latin typeface="Calibri" panose="020F0502020204030204" pitchFamily="34" charset="0"/>
              </a:rPr>
              <a:t>Remember there is no double dipping: expenses reimbursed under your LPFSA cannot be reimbursed under any other plan or program, including an HSA</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0" lvl="0" indent="0">
              <a:buFont typeface="Arial" panose="020B0604020202020204" pitchFamily="34" charset="0"/>
              <a:buNone/>
            </a:pPr>
            <a:endParaRPr lang="en-US" kern="1200" dirty="0">
              <a:effectLst/>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9531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dirty="0"/>
              <a:t>We’d like to hear from you—which of the LPFSA benefits, paired with an HSA, do you feel you’ll value most?</a:t>
            </a:r>
          </a:p>
          <a:p>
            <a:pPr rtl="0" fontAlgn="base"/>
            <a:endParaRPr lang="en-US" b="1" dirty="0"/>
          </a:p>
          <a:p>
            <a:pPr marL="460375" indent="-463550" defTabSz="609570">
              <a:lnSpc>
                <a:spcPct val="120000"/>
              </a:lnSpc>
              <a:spcAft>
                <a:spcPts val="2200"/>
              </a:spcAft>
              <a:buFont typeface="+mj-lt"/>
              <a:buAutoNum type="alphaUcPeriod"/>
            </a:pPr>
            <a:r>
              <a:rPr lang="en-US" sz="1200" dirty="0">
                <a:solidFill>
                  <a:srgbClr val="2A2C2C"/>
                </a:solidFill>
                <a:latin typeface="Arial" panose="020B0604020202020204" pitchFamily="34" charset="0"/>
                <a:cs typeface="Arial" panose="020B0604020202020204" pitchFamily="34" charset="0"/>
              </a:rPr>
              <a:t>Maximize your HSA contributions because you use your LPFSA for expected dental and vision needs</a:t>
            </a:r>
          </a:p>
          <a:p>
            <a:pPr marL="460375" indent="-463550" defTabSz="609570">
              <a:lnSpc>
                <a:spcPct val="120000"/>
              </a:lnSpc>
              <a:spcAft>
                <a:spcPts val="2200"/>
              </a:spcAft>
              <a:buFont typeface="+mj-lt"/>
              <a:buAutoNum type="alphaUcPeriod"/>
            </a:pPr>
            <a:r>
              <a:rPr lang="en-US" sz="1200" dirty="0">
                <a:solidFill>
                  <a:srgbClr val="2A2C2C"/>
                </a:solidFill>
                <a:latin typeface="Arial" panose="020B0604020202020204" pitchFamily="34" charset="0"/>
                <a:cs typeface="Arial" panose="020B0604020202020204" pitchFamily="34" charset="0"/>
              </a:rPr>
              <a:t>Get your dental and vision funds at the start of the plan year</a:t>
            </a:r>
          </a:p>
          <a:p>
            <a:pPr marL="460375" indent="-463550" defTabSz="609570">
              <a:lnSpc>
                <a:spcPct val="120000"/>
              </a:lnSpc>
              <a:spcAft>
                <a:spcPts val="2200"/>
              </a:spcAft>
              <a:buFont typeface="+mj-lt"/>
              <a:buAutoNum type="alphaUcPeriod"/>
            </a:pPr>
            <a:r>
              <a:rPr lang="en-US" sz="1200" dirty="0">
                <a:solidFill>
                  <a:srgbClr val="2A2C2C"/>
                </a:solidFill>
                <a:latin typeface="Arial" panose="020B0604020202020204" pitchFamily="34" charset="0"/>
                <a:cs typeface="Arial" panose="020B0604020202020204" pitchFamily="34" charset="0"/>
              </a:rPr>
              <a:t>Invest your HSA funds for the long-term</a:t>
            </a:r>
          </a:p>
          <a:p>
            <a:pPr marL="460375" indent="-463550" defTabSz="609570">
              <a:lnSpc>
                <a:spcPct val="120000"/>
              </a:lnSpc>
              <a:spcAft>
                <a:spcPts val="2200"/>
              </a:spcAft>
              <a:buFont typeface="+mj-lt"/>
              <a:buAutoNum type="alphaUcPeriod"/>
            </a:pPr>
            <a:r>
              <a:rPr lang="en-US" sz="1200" dirty="0">
                <a:solidFill>
                  <a:srgbClr val="2A2C2C"/>
                </a:solidFill>
                <a:latin typeface="Arial" panose="020B0604020202020204" pitchFamily="34" charset="0"/>
                <a:cs typeface="Arial" panose="020B0604020202020204" pitchFamily="34" charset="0"/>
              </a:rPr>
              <a:t>Increase your annual tax savings by contributing to both an HSA and LPFSA</a:t>
            </a:r>
          </a:p>
          <a:p>
            <a:pPr rtl="0" fontAlgn="base"/>
            <a:endParaRPr lang="en-US" b="1"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4291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222222"/>
                </a:solidFill>
                <a:effectLst/>
                <a:latin typeface="Calibri" panose="020F0502020204030204" pitchFamily="34" charset="0"/>
              </a:rPr>
              <a:t>For quick processing of your claims, you can submit r</a:t>
            </a:r>
            <a:r>
              <a:rPr lang="en-US" b="0" i="0" u="none" strike="noStrike" dirty="0">
                <a:solidFill>
                  <a:srgbClr val="000000"/>
                </a:solidFill>
                <a:effectLst/>
                <a:latin typeface="Calibri" panose="020F0502020204030204" pitchFamily="34" charset="0"/>
              </a:rPr>
              <a:t>eimbursement requests online or on the mobile app. Be sure that documentation, like itemized statements from the provider or receipts, includes:</a:t>
            </a: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Names of providers</a:t>
            </a:r>
            <a:r>
              <a:rPr lang="en-US" b="0" i="0" dirty="0">
                <a:solidFill>
                  <a:srgbClr val="000000"/>
                </a:solidFill>
                <a:effectLst/>
                <a:latin typeface="Calibri" panose="020F0502020204030204" pitchFamily="34" charset="0"/>
              </a:rPr>
              <a:t>​ who you received services or care from</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Names of persons</a:t>
            </a:r>
            <a:r>
              <a:rPr lang="en-US" b="0" i="0" dirty="0">
                <a:solidFill>
                  <a:srgbClr val="000000"/>
                </a:solidFill>
                <a:effectLst/>
                <a:latin typeface="Calibri" panose="020F0502020204030204" pitchFamily="34" charset="0"/>
              </a:rPr>
              <a:t> who received the services or care</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Dates of service</a:t>
            </a:r>
            <a:r>
              <a:rPr lang="en-US" b="0" i="0" dirty="0">
                <a:solidFill>
                  <a:srgbClr val="000000"/>
                </a:solidFill>
                <a:effectLst/>
                <a:latin typeface="Calibri" panose="020F0502020204030204" pitchFamily="34" charset="0"/>
              </a:rPr>
              <a:t>​ (not the date of billing)</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Descriptions of services</a:t>
            </a:r>
            <a:r>
              <a:rPr lang="en-US" b="0" i="0" dirty="0">
                <a:solidFill>
                  <a:srgbClr val="000000"/>
                </a:solidFill>
                <a:effectLst/>
                <a:latin typeface="Calibri" panose="020F0502020204030204" pitchFamily="34" charset="0"/>
              </a:rPr>
              <a:t>​--what specifically the patient received as services or care</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Costs of services</a:t>
            </a:r>
            <a:r>
              <a:rPr lang="en-US" b="0" i="0" dirty="0">
                <a:solidFill>
                  <a:srgbClr val="000000"/>
                </a:solidFill>
                <a:effectLst/>
                <a:latin typeface="Calibri" panose="020F0502020204030204" pitchFamily="34" charset="0"/>
              </a:rPr>
              <a:t>​ </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Note: Credit card receipts, canceled checks, and balance forward statements do not meet the requirements for acceptable documentation because they don’t include all of the necessary documentation details.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endParaRPr lang="en-US" dirty="0">
              <a:solidFill>
                <a:srgbClr val="000000"/>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312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A0A0A"/>
                </a:solidFill>
                <a:latin typeface="museo-sans"/>
              </a:rPr>
              <a:t>HealthEquity makes saving easy, with our 24/7 member services’ availability, easy access mobile app, </a:t>
            </a:r>
            <a:r>
              <a:rPr lang="en-US">
                <a:solidFill>
                  <a:srgbClr val="0A0A0A"/>
                </a:solidFill>
                <a:latin typeface="museo-sans"/>
              </a:rPr>
              <a:t>and convenient payment </a:t>
            </a:r>
            <a:r>
              <a:rPr lang="en-US" dirty="0">
                <a:solidFill>
                  <a:srgbClr val="0A0A0A"/>
                </a:solidFill>
                <a:latin typeface="museo-sans"/>
              </a:rPr>
              <a:t>and reimbursement.</a:t>
            </a:r>
          </a:p>
          <a:p>
            <a:endParaRPr lang="en-US" dirty="0">
              <a:solidFill>
                <a:srgbClr val="0A0A0A"/>
              </a:solidFill>
              <a:latin typeface="museo-sans"/>
            </a:endParaRPr>
          </a:p>
          <a:p>
            <a:r>
              <a:rPr lang="en-US" dirty="0">
                <a:solidFill>
                  <a:srgbClr val="0A0A0A"/>
                </a:solidFill>
                <a:latin typeface="museo-sans"/>
              </a:rPr>
              <a:t>You can take a quick photo of your receipt or documentation with your smart phone, open up the mobile app, and submit a claim in a few easy steps.</a:t>
            </a:r>
          </a:p>
          <a:p>
            <a:endParaRPr lang="en-US" dirty="0">
              <a:solidFill>
                <a:srgbClr val="0A0A0A"/>
              </a:solidFill>
              <a:latin typeface="museo-sans"/>
            </a:endParaRPr>
          </a:p>
          <a:p>
            <a:pPr algn="l"/>
            <a:r>
              <a:rPr lang="en-US" b="0" i="0" dirty="0">
                <a:solidFill>
                  <a:srgbClr val="222222"/>
                </a:solidFill>
                <a:effectLst/>
                <a:latin typeface="system-ui"/>
              </a:rPr>
              <a:t>Or you can submit LPFSA claims online in your account for reimbursement.</a:t>
            </a:r>
          </a:p>
          <a:p>
            <a:pPr algn="l">
              <a:buFont typeface="+mj-lt"/>
              <a:buNone/>
            </a:pPr>
            <a:r>
              <a:rPr lang="en-US" b="0" i="0" dirty="0">
                <a:solidFill>
                  <a:srgbClr val="222222"/>
                </a:solidFill>
                <a:effectLst/>
                <a:latin typeface="system-ui"/>
              </a:rPr>
              <a:t>Log into your account, then select the type of claim you want to submit. </a:t>
            </a:r>
          </a:p>
          <a:p>
            <a:pPr algn="l">
              <a:buFont typeface="+mj-lt"/>
              <a:buNone/>
            </a:pPr>
            <a:r>
              <a:rPr lang="en-US" b="0" i="0" dirty="0">
                <a:solidFill>
                  <a:srgbClr val="222222"/>
                </a:solidFill>
                <a:effectLst/>
                <a:latin typeface="system-ui"/>
              </a:rPr>
              <a:t>Go through the onscreen steps to complete the claim details and information. </a:t>
            </a:r>
          </a:p>
          <a:p>
            <a:pPr algn="l">
              <a:buFont typeface="+mj-lt"/>
              <a:buNone/>
            </a:pPr>
            <a:r>
              <a:rPr lang="en-US" b="0" i="0" dirty="0">
                <a:solidFill>
                  <a:srgbClr val="222222"/>
                </a:solidFill>
                <a:effectLst/>
                <a:latin typeface="system-ui"/>
              </a:rPr>
              <a:t>You will then need to upload a digital image of your documentation. You must include the documentation or receipt information or your claim will not be processed for reimbursement. </a:t>
            </a:r>
          </a:p>
          <a:p>
            <a:pPr algn="l">
              <a:buFont typeface="+mj-lt"/>
              <a:buNone/>
            </a:pPr>
            <a:r>
              <a:rPr lang="en-US" b="0" i="0" dirty="0">
                <a:solidFill>
                  <a:srgbClr val="222222"/>
                </a:solidFill>
                <a:effectLst/>
                <a:latin typeface="system-ui"/>
              </a:rPr>
              <a:t>Then review and submit your claim.</a:t>
            </a:r>
          </a:p>
          <a:p>
            <a:pPr algn="l">
              <a:buFont typeface="+mj-lt"/>
              <a:buNone/>
            </a:pPr>
            <a:endParaRPr lang="en-US" b="0" i="0" dirty="0">
              <a:solidFill>
                <a:srgbClr val="222222"/>
              </a:solidFill>
              <a:effectLst/>
              <a:latin typeface="system-u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7860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It’s easy to sign up, contribute, and use your limited purpose flexible spending account funds.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444444"/>
                </a:solidFill>
                <a:effectLst/>
                <a:latin typeface="Calibri" panose="020F0502020204030204" pitchFamily="34" charset="0"/>
              </a:rPr>
              <a:t>​</a:t>
            </a:r>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First you want to make sure you’re aware of your enrollment dates and where you need to enroll.</a:t>
            </a:r>
            <a:r>
              <a:rPr lang="en-US" b="0" i="0" u="none" strike="noStrike" dirty="0">
                <a:solidFill>
                  <a:srgbClr val="444444"/>
                </a:solidFill>
                <a:effectLst/>
                <a:latin typeface="Calibri" panose="020F0502020204030204" pitchFamily="34" charset="0"/>
              </a:rPr>
              <a:t>​</a:t>
            </a:r>
            <a:r>
              <a:rPr lang="en-US" b="0" i="0" dirty="0">
                <a:solidFill>
                  <a:srgbClr val="444444"/>
                </a:solidFill>
                <a:effectLst/>
                <a:latin typeface="Calibri" panose="020F0502020204030204" pitchFamily="34" charset="0"/>
              </a:rPr>
              <a:t>​</a:t>
            </a:r>
          </a:p>
          <a:p>
            <a:pPr algn="l" rtl="0" fontAlgn="base"/>
            <a:r>
              <a:rPr lang="en-US" b="0" i="0" u="none" strike="noStrike" dirty="0">
                <a:solidFill>
                  <a:srgbClr val="626362"/>
                </a:solidFill>
                <a:effectLst/>
                <a:latin typeface="Arial" panose="020B0604020202020204" pitchFamily="34" charset="0"/>
              </a:rPr>
              <a:t>Then choose your election amount for the year (which typically cannot change)</a:t>
            </a:r>
            <a:r>
              <a:rPr lang="en-US" b="0" i="0" u="none" strike="noStrike" dirty="0">
                <a:solidFill>
                  <a:srgbClr val="444444"/>
                </a:solidFill>
                <a:effectLst/>
                <a:latin typeface="Arial" panose="020B0604020202020204" pitchFamily="34" charset="0"/>
              </a:rPr>
              <a:t>​</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444444"/>
                </a:solidFill>
                <a:effectLst/>
                <a:latin typeface="Arial" panose="020B0604020202020204" pitchFamily="34" charset="0"/>
              </a:rPr>
              <a:t>​</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You’ll contribute pre-tax through payroll contributions and remember that you have your full amount of contribution funds available on the starting date of your plan year.</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444444"/>
                </a:solidFill>
                <a:effectLst/>
                <a:latin typeface="Arial" panose="020B0604020202020204" pitchFamily="34" charset="0"/>
              </a:rPr>
              <a:t>​</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You will also want to register and log in at www.healthequity.com/login to start using your funds.</a:t>
            </a:r>
            <a:r>
              <a:rPr lang="en-US" b="0" i="0" u="none" strike="noStrike" dirty="0">
                <a:solidFill>
                  <a:srgbClr val="444444"/>
                </a:solidFill>
                <a:effectLst/>
                <a:latin typeface="Arial" panose="020B0604020202020204" pitchFamily="34" charset="0"/>
              </a:rPr>
              <a:t>​</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endParaRPr lang="en-US" b="0" i="0" u="none" strike="noStrike" dirty="0">
              <a:solidFill>
                <a:srgbClr val="626362"/>
              </a:solidFill>
              <a:effectLst/>
              <a:latin typeface="Arial" panose="020B0604020202020204" pitchFamily="34" charset="0"/>
            </a:endParaRPr>
          </a:p>
          <a:p>
            <a:pPr algn="l" rtl="0" fontAlgn="base"/>
            <a:r>
              <a:rPr lang="en-US" b="0" i="0" u="none" strike="noStrike" dirty="0">
                <a:solidFill>
                  <a:srgbClr val="626362"/>
                </a:solidFill>
                <a:effectLst/>
                <a:latin typeface="Arial" panose="020B0604020202020204" pitchFamily="34" charset="0"/>
              </a:rPr>
              <a:t>You can then submit reimbursement claims online or with the mobile app</a:t>
            </a:r>
            <a:r>
              <a:rPr lang="en-US" b="0" i="0" u="none" strike="noStrike" dirty="0">
                <a:solidFill>
                  <a:srgbClr val="444444"/>
                </a:solidFill>
                <a:effectLst/>
                <a:latin typeface="Arial" panose="020B0604020202020204" pitchFamily="34" charset="0"/>
              </a:rPr>
              <a:t> once you’ve registered your account. And downloaded the app.</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68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Member Services team is available 24/7, 365 days a year to take your calls and respond to any questions that you have about your HealthEquity account.</a:t>
            </a:r>
            <a:r>
              <a:rPr lang="en-US" dirty="0">
                <a:effectLst/>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21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A0A0A"/>
                </a:solidFill>
                <a:effectLst/>
                <a:latin typeface="museo-sans"/>
              </a:rPr>
              <a:t>Limited Purpose Flexible Spending Accounts (LPFSAs) are an employer-sponsored tax-advantaged accounts that let you use pre-tax dollars to pay for </a:t>
            </a:r>
            <a:r>
              <a:rPr lang="en-US" b="0" i="0" u="sng" strike="noStrike" dirty="0">
                <a:solidFill>
                  <a:srgbClr val="2A2C2C"/>
                </a:solidFill>
                <a:effectLst/>
                <a:latin typeface="museo-sans"/>
                <a:hlinkClick r:id="rId3"/>
              </a:rPr>
              <a:t>eligible dental and vision expenses</a:t>
            </a:r>
            <a:r>
              <a:rPr lang="en-US" b="0" i="0" u="none" strike="noStrike" dirty="0">
                <a:solidFill>
                  <a:srgbClr val="0A0A0A"/>
                </a:solidFill>
                <a:effectLst/>
                <a:latin typeface="museo-sans"/>
              </a:rPr>
              <a:t>.</a:t>
            </a:r>
            <a:r>
              <a:rPr lang="en-US" b="0" i="0" dirty="0">
                <a:solidFill>
                  <a:srgbClr val="0A0A0A"/>
                </a:solidFill>
                <a:effectLst/>
                <a:latin typeface="museo-sans"/>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 Limited Purpose Flexible Spending Account can pair with your HSA-qualified health plan (sometimes known as a High Deductible Health Plan) and Health Savings Account to cover your dental and vision needs, while helping you boost your long-term health savings.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36DAC95-C651-4CB7-A26E-F0E3489E66C4}" type="slidenum">
              <a:rPr lang="en-US" smtClean="0"/>
              <a:t>2</a:t>
            </a:fld>
            <a:endParaRPr lang="en-US"/>
          </a:p>
        </p:txBody>
      </p:sp>
    </p:spTree>
    <p:extLst>
      <p:ext uri="{BB962C8B-B14F-4D97-AF65-F5344CB8AC3E}">
        <p14:creationId xmlns:p14="http://schemas.microsoft.com/office/powerpoint/2010/main" val="252764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444444"/>
                </a:solidFill>
                <a:effectLst/>
                <a:latin typeface="proxima-nova"/>
              </a:rPr>
              <a:t>​The LPFSA allows you to access your annual contribution amount on day one of your plan year.</a:t>
            </a:r>
          </a:p>
          <a:p>
            <a:pPr algn="l" rtl="0" fontAlgn="base"/>
            <a:endParaRPr lang="en-US" b="0" i="0" dirty="0">
              <a:solidFill>
                <a:srgbClr val="444444"/>
              </a:solidFill>
              <a:effectLst/>
              <a:latin typeface="proxima-nova"/>
            </a:endParaRPr>
          </a:p>
          <a:p>
            <a:pPr algn="l" rtl="0" fontAlgn="base"/>
            <a:r>
              <a:rPr lang="en-US" b="0" i="0" dirty="0">
                <a:solidFill>
                  <a:srgbClr val="444444"/>
                </a:solidFill>
                <a:effectLst/>
                <a:latin typeface="proxima-nova"/>
              </a:rPr>
              <a:t>It’s easy to spend your funds and then submit reimbursements.</a:t>
            </a:r>
          </a:p>
          <a:p>
            <a:pPr algn="l" rtl="0" fontAlgn="base"/>
            <a:br>
              <a:rPr lang="en-US" b="0" i="0" dirty="0">
                <a:solidFill>
                  <a:srgbClr val="444444"/>
                </a:solidFill>
                <a:effectLst/>
                <a:latin typeface="proxima-nova"/>
              </a:rPr>
            </a:br>
            <a:r>
              <a:rPr lang="en-US" b="0" i="0" u="none" strike="noStrike" dirty="0">
                <a:solidFill>
                  <a:srgbClr val="565867"/>
                </a:solidFill>
                <a:effectLst/>
                <a:latin typeface="proxima-nova"/>
              </a:rPr>
              <a:t>Your Health Savings Account (HSA)-compatible or Limited Purpose Flexible Spending Account (LPFSA) covers qualified dental and vision expenses for you and your eligible dependents.</a:t>
            </a:r>
            <a:r>
              <a:rPr lang="en-US" b="0" i="0" dirty="0">
                <a:solidFill>
                  <a:srgbClr val="565867"/>
                </a:solidFill>
                <a:effectLst/>
                <a:latin typeface="proxima-nova"/>
              </a:rPr>
              <a:t>​</a:t>
            </a:r>
            <a:endParaRPr lang="en-US" b="0" i="0" dirty="0">
              <a:solidFill>
                <a:srgbClr val="444444"/>
              </a:solidFill>
              <a:effectLst/>
              <a:latin typeface="Calibri" panose="020F0502020204030204" pitchFamily="34" charset="0"/>
            </a:endParaRPr>
          </a:p>
          <a:p>
            <a:pPr algn="l" rtl="0" fontAlgn="base"/>
            <a:r>
              <a:rPr lang="en-US" b="0" i="0" dirty="0">
                <a:solidFill>
                  <a:srgbClr val="565867"/>
                </a:solidFill>
                <a:effectLst/>
                <a:latin typeface="proxima-nova"/>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565867"/>
                </a:solidFill>
                <a:effectLst/>
                <a:latin typeface="proxima-nova"/>
              </a:rPr>
              <a:t>Eligible dependents include a spouse, children under the age of 26, and children over age 26 who are tax dependents.</a:t>
            </a:r>
            <a:r>
              <a:rPr lang="en-US" sz="1800" b="0" i="0" dirty="0">
                <a:solidFill>
                  <a:srgbClr val="565867"/>
                </a:solidFill>
                <a:effectLst/>
                <a:latin typeface="proxima-nova"/>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565867"/>
                </a:solidFill>
                <a:effectLst/>
                <a:latin typeface="proxima-nova"/>
              </a:rPr>
              <a:t>Domestic partners are eligible if they qualify as tax dependents. </a:t>
            </a:r>
            <a:r>
              <a:rPr lang="en-US" sz="1800" b="0" i="0" dirty="0">
                <a:solidFill>
                  <a:srgbClr val="565867"/>
                </a:solidFill>
                <a:effectLst/>
                <a:latin typeface="proxima-nova"/>
              </a:rPr>
              <a:t>​</a:t>
            </a:r>
            <a:endParaRPr lang="en-US" sz="1800" b="0" i="0" dirty="0">
              <a:solidFill>
                <a:srgbClr val="444444"/>
              </a:solidFill>
              <a:effectLst/>
              <a:latin typeface="Arial" panose="020B060402020202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solidFill>
                <a:srgbClr val="0A0A0A"/>
              </a:solidFill>
              <a:latin typeface="museo-sans"/>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548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 money you contribute to an LPFSA is not subject to payroll taxes and income taxes, so you end up paying less in taxes and taking home more of your paycheck.</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36DAC95-C651-4CB7-A26E-F0E3489E66C4}" type="slidenum">
              <a:rPr lang="en-US" smtClean="0"/>
              <a:t>4</a:t>
            </a:fld>
            <a:endParaRPr lang="en-US"/>
          </a:p>
        </p:txBody>
      </p:sp>
    </p:spTree>
    <p:extLst>
      <p:ext uri="{BB962C8B-B14F-4D97-AF65-F5344CB8AC3E}">
        <p14:creationId xmlns:p14="http://schemas.microsoft.com/office/powerpoint/2010/main" val="384148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By contributing the maximum amount to your flexible spending account, you can save up to $600 on qualified dental and vision expenses.</a:t>
            </a:r>
          </a:p>
          <a:p>
            <a:pPr>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2405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Times"/>
              </a:rPr>
              <a:t>Here’s a few of the most popular eligible expenses using LPFSA funds.</a:t>
            </a:r>
          </a:p>
          <a:p>
            <a:pPr algn="l" rtl="0" fontAlgn="base"/>
            <a:endParaRPr lang="en-US" b="0" i="0" dirty="0">
              <a:solidFill>
                <a:srgbClr val="000000"/>
              </a:solidFill>
              <a:effectLst/>
              <a:latin typeface="Times"/>
            </a:endParaRPr>
          </a:p>
          <a:p>
            <a:pPr algn="l" rtl="0" fontAlgn="base"/>
            <a:r>
              <a:rPr lang="en-US" b="0" i="0" dirty="0">
                <a:solidFill>
                  <a:srgbClr val="000000"/>
                </a:solidFill>
                <a:effectLst/>
                <a:latin typeface="Times"/>
              </a:rPr>
              <a:t> </a:t>
            </a:r>
            <a:r>
              <a:rPr lang="en-US" b="0" i="0" u="none" strike="noStrike" dirty="0">
                <a:solidFill>
                  <a:srgbClr val="000000"/>
                </a:solidFill>
                <a:effectLst/>
                <a:latin typeface="Calibri" panose="020F0502020204030204" pitchFamily="34" charset="0"/>
              </a:rPr>
              <a:t>You can find eligible expenses to spend your funds on at healthequity.com/</a:t>
            </a:r>
            <a:r>
              <a:rPr lang="en-US" b="0" i="0" u="none" strike="noStrike" dirty="0" err="1">
                <a:solidFill>
                  <a:srgbClr val="000000"/>
                </a:solidFill>
                <a:effectLst/>
                <a:latin typeface="Calibri" panose="020F0502020204030204" pitchFamily="34" charset="0"/>
              </a:rPr>
              <a:t>lpfsa-qme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72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Calibri" panose="020F0502020204030204" pitchFamily="34" charset="0"/>
              </a:rPr>
              <a:t>The yearly contribution limits for a limited purpose flexible spending account are set by the Internal Revenue Service.</a:t>
            </a:r>
          </a:p>
          <a:p>
            <a:pPr algn="l" rtl="0" fontAlgn="base"/>
            <a:r>
              <a:rPr lang="en-US" b="0" i="0" dirty="0">
                <a:solidFill>
                  <a:srgbClr val="000000"/>
                </a:solidFill>
                <a:effectLst/>
                <a:latin typeface="Calibri" panose="020F0502020204030204" pitchFamily="34" charset="0"/>
              </a:rPr>
              <a:t>​</a:t>
            </a:r>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 2025 maximum contribution limit for the LPFSA is $</a:t>
            </a: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0456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Let’s see how one family pairs their H.S.A. and LPFSA to maximize their tax savings and create long-term healthcare needs savings.</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Spencer Finch has an HSA-qualified health plan and an HSA that he and his wife Melissa have previously used to pay for their family medical costs.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But recently, thinking about their long-term goals and retirement strategies, they’ve become interested in using Spencer’s employer benefit offering to add an LPFSA to cover their vision and dental expenses, while keeping their HSA funds for long-term savings.  </a:t>
            </a:r>
            <a:r>
              <a:rPr lang="en-US" b="0" i="0" dirty="0">
                <a:solidFill>
                  <a:srgbClr val="000000"/>
                </a:solidFill>
                <a:effectLst/>
                <a:latin typeface="Calibri" panose="020F0502020204030204" pitchFamily="34" charset="0"/>
              </a:rPr>
              <a:t>​</a:t>
            </a:r>
          </a:p>
          <a:p>
            <a:pPr algn="l" rtl="0" fontAlgn="base"/>
            <a:endParaRPr lang="en-US" b="0" i="0" dirty="0">
              <a:solidFill>
                <a:srgbClr val="000000"/>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The Finches decide to contribute to their H.S.A. as they’ve done each year.</a:t>
            </a:r>
            <a:r>
              <a:rPr lang="en-US" b="0" i="0" u="none" strike="noStrike" dirty="0">
                <a:solidFill>
                  <a:srgbClr val="444444"/>
                </a:solidFill>
                <a:effectLst/>
                <a:latin typeface="Calibri" panose="020F0502020204030204" pitchFamily="34" charset="0"/>
              </a:rPr>
              <a:t> I</a:t>
            </a:r>
            <a:r>
              <a:rPr lang="en-US" b="0" i="0" u="none" strike="noStrike" dirty="0">
                <a:solidFill>
                  <a:srgbClr val="000000"/>
                </a:solidFill>
                <a:effectLst/>
                <a:latin typeface="Calibri" panose="020F0502020204030204" pitchFamily="34" charset="0"/>
              </a:rPr>
              <a:t>nvesting their HSA funds may help create a nest-egg for their future, which can grow tax-free.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263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cs typeface="Calibri"/>
              </a:rPr>
              <a:t>Melissa and Spencer also decide to contribute to their LPFSA plan for this year, to pay for Melissa getting LASIK eye surgery and for Spencer to get some dental work done, saving $600 in taxes.</a:t>
            </a:r>
          </a:p>
          <a:p>
            <a:pPr rtl="0" fontAlgn="base"/>
            <a:endParaRPr lang="en-US" dirty="0">
              <a:cs typeface="Calibri"/>
            </a:endParaRPr>
          </a:p>
          <a:p>
            <a:pPr rtl="0" fontAlgn="base"/>
            <a:r>
              <a:rPr lang="en-US" dirty="0">
                <a:cs typeface="Calibri"/>
              </a:rPr>
              <a:t>By using the LPFSA funds for these dental and eye care needs, Spencer and Melissa can then save more of their HSA funds for long-term retirement healthcare needs.</a:t>
            </a:r>
          </a:p>
          <a:p>
            <a:pPr rtl="0" fontAlgn="base"/>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903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2 images (V)">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0424EB57-4171-114A-B394-EEA9D641DFBF}"/>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4"/>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8" name="Picture Placeholder 9">
            <a:extLst>
              <a:ext uri="{FF2B5EF4-FFF2-40B4-BE49-F238E27FC236}">
                <a16:creationId xmlns:a16="http://schemas.microsoft.com/office/drawing/2014/main" id="{52A71D86-FD59-B94B-A40A-DDD59513FE63}"/>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8" y="0"/>
            <a:ext cx="2279315"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11" name="Content Placeholder 3">
            <a:extLst>
              <a:ext uri="{FF2B5EF4-FFF2-40B4-BE49-F238E27FC236}">
                <a16:creationId xmlns:a16="http://schemas.microsoft.com/office/drawing/2014/main" id="{963D2459-3252-4E19-63A5-3CCCC37A996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40234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99518" y="3004008"/>
            <a:ext cx="10997061" cy="2339955"/>
          </a:xfrm>
          <a:prstGeom prst="rect">
            <a:avLst/>
          </a:prstGeom>
        </p:spPr>
        <p:txBody>
          <a:bodyPr wrap="square" lIns="0" rIns="0" anchor="t" anchorCtr="0">
            <a:no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 </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600375" y="5435600"/>
            <a:ext cx="10997229" cy="645584"/>
          </a:xfrm>
          <a:prstGeom prst="rect">
            <a:avLst/>
          </a:prstGeom>
        </p:spPr>
        <p:txBody>
          <a:bodyPr lIns="0" tIns="0" rIns="0" bIns="0">
            <a:no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Content Placeholder 3">
            <a:extLst>
              <a:ext uri="{FF2B5EF4-FFF2-40B4-BE49-F238E27FC236}">
                <a16:creationId xmlns:a16="http://schemas.microsoft.com/office/drawing/2014/main" id="{9880C862-FC53-A05B-EA8A-50BE275B4926}"/>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478297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718932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161201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2601489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0006000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423963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187298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699777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962004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38067079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34275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Product">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9" name="Picture Placeholder 9">
            <a:extLst>
              <a:ext uri="{FF2B5EF4-FFF2-40B4-BE49-F238E27FC236}">
                <a16:creationId xmlns:a16="http://schemas.microsoft.com/office/drawing/2014/main" id="{BE64A8E8-BC16-E949-AF75-407FCD7B97E9}"/>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C99D6AFF-8DE3-D840-B3E3-FAF54C35D9CB}"/>
              </a:ext>
            </a:extLst>
          </p:cNvPr>
          <p:cNvSpPr>
            <a:spLocks noGrp="1"/>
          </p:cNvSpPr>
          <p:nvPr>
            <p:ph type="title" hasCustomPrompt="1"/>
          </p:nvPr>
        </p:nvSpPr>
        <p:spPr>
          <a:xfrm>
            <a:off x="600375" y="3472178"/>
            <a:ext cx="10925311"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0DBD0451-4E44-227B-089E-3A05B3A7B67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602388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5323533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370569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836600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1836789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388546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65598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200508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743656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25086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93339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Product + Subtitle">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5" name="Text Placeholder 2">
            <a:extLst>
              <a:ext uri="{FF2B5EF4-FFF2-40B4-BE49-F238E27FC236}">
                <a16:creationId xmlns:a16="http://schemas.microsoft.com/office/drawing/2014/main" id="{163EE0E6-8718-804F-B35B-86BBBF2C462F}"/>
              </a:ext>
            </a:extLst>
          </p:cNvPr>
          <p:cNvSpPr>
            <a:spLocks noGrp="1"/>
          </p:cNvSpPr>
          <p:nvPr>
            <p:ph type="body" sz="quarter" idx="16" hasCustomPrompt="1"/>
          </p:nvPr>
        </p:nvSpPr>
        <p:spPr>
          <a:xfrm>
            <a:off x="600375" y="5435601"/>
            <a:ext cx="10911293" cy="357620"/>
          </a:xfrm>
          <a:prstGeom prst="rect">
            <a:avLst/>
          </a:prstGeom>
        </p:spPr>
        <p:txBody>
          <a:bodyPr wrap="square"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7" name="Picture Placeholder 9">
            <a:extLst>
              <a:ext uri="{FF2B5EF4-FFF2-40B4-BE49-F238E27FC236}">
                <a16:creationId xmlns:a16="http://schemas.microsoft.com/office/drawing/2014/main" id="{2ECD064F-57C8-3F47-AEE9-F014E2E61036}"/>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0" name="Title 1">
            <a:extLst>
              <a:ext uri="{FF2B5EF4-FFF2-40B4-BE49-F238E27FC236}">
                <a16:creationId xmlns:a16="http://schemas.microsoft.com/office/drawing/2014/main" id="{7505F15C-3C1B-3749-AC0F-6B6C56E1EA28}"/>
              </a:ext>
            </a:extLst>
          </p:cNvPr>
          <p:cNvSpPr>
            <a:spLocks noGrp="1"/>
          </p:cNvSpPr>
          <p:nvPr>
            <p:ph type="title" hasCustomPrompt="1"/>
          </p:nvPr>
        </p:nvSpPr>
        <p:spPr>
          <a:xfrm>
            <a:off x="600375" y="3004008"/>
            <a:ext cx="10911136"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9" name="Content Placeholder 3">
            <a:extLst>
              <a:ext uri="{FF2B5EF4-FFF2-40B4-BE49-F238E27FC236}">
                <a16:creationId xmlns:a16="http://schemas.microsoft.com/office/drawing/2014/main" id="{CCEB5D28-1987-F304-A23A-2CE46A2D394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2354792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414397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272122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992614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7966623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40" name="Text Placeholder 4">
            <a:extLst>
              <a:ext uri="{FF2B5EF4-FFF2-40B4-BE49-F238E27FC236}">
                <a16:creationId xmlns:a16="http://schemas.microsoft.com/office/drawing/2014/main" id="{22A45278-A556-F349-AADB-58CC7870E524}"/>
              </a:ext>
            </a:extLst>
          </p:cNvPr>
          <p:cNvSpPr>
            <a:spLocks noGrp="1"/>
          </p:cNvSpPr>
          <p:nvPr>
            <p:ph type="body" sz="quarter" idx="14" hasCustomPrompt="1"/>
          </p:nvPr>
        </p:nvSpPr>
        <p:spPr>
          <a:xfrm>
            <a:off x="601133" y="6255052"/>
            <a:ext cx="4876800" cy="194733"/>
          </a:xfrm>
          <a:prstGeom prst="rect">
            <a:avLst/>
          </a:prstGeom>
        </p:spPr>
        <p:txBody>
          <a:bodyPr lIns="0" tIns="0" rIns="0" bIns="0">
            <a:spAutoFit/>
          </a:bodyPr>
          <a:lstStyle>
            <a:lvl1pPr marL="0" indent="0">
              <a:buNone/>
              <a:defRPr sz="1067" b="1">
                <a:solidFill>
                  <a:schemeClr val="tx1"/>
                </a:solidFill>
                <a:latin typeface="Neue Haas Grotesk Text Pro" panose="020B0504020202020204" pitchFamily="34" charset="0"/>
              </a:defRPr>
            </a:lvl1pPr>
          </a:lstStyle>
          <a:p>
            <a:pPr lvl="0"/>
            <a:r>
              <a:rPr lang="en-US"/>
              <a:t>Month Year (Optional)</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Tree>
    <p:extLst>
      <p:ext uri="{BB962C8B-B14F-4D97-AF65-F5344CB8AC3E}">
        <p14:creationId xmlns:p14="http://schemas.microsoft.com/office/powerpoint/2010/main" val="4975083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87368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10836993" cy="1408527"/>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9" y="2076453"/>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5"/>
            <a:ext cx="10744200" cy="147156"/>
          </a:xfrm>
        </p:spPr>
        <p:txBody>
          <a:bodyPr/>
          <a:lstStyle>
            <a:lvl1pPr marL="0" indent="0">
              <a:buNone/>
              <a:defRPr sz="800">
                <a:latin typeface="NeueHaasGroteskText Pro" panose="020B0504020202020204" pitchFamily="34" charset="77"/>
              </a:defRPr>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3473510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56632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32456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361811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01859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2509146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294233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2856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title + Images (V)">
    <p:bg>
      <p:bgPr>
        <a:solidFill>
          <a:schemeClr val="bg1"/>
        </a:solidFill>
        <a:effectLst/>
      </p:bgPr>
    </p:bg>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Content Placeholder 3">
            <a:extLst>
              <a:ext uri="{FF2B5EF4-FFF2-40B4-BE49-F238E27FC236}">
                <a16:creationId xmlns:a16="http://schemas.microsoft.com/office/drawing/2014/main" id="{FFA6A54D-4E9C-9D31-D095-B27963C4D0A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54643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17705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10432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0378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424340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86135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32635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55250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068579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38248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9394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Picture Placeholder 9">
            <a:extLst>
              <a:ext uri="{FF2B5EF4-FFF2-40B4-BE49-F238E27FC236}">
                <a16:creationId xmlns:a16="http://schemas.microsoft.com/office/drawing/2014/main" id="{E22FD9F4-CA70-6A47-9BB7-95576BCFE96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defRPr>
            </a:lvl1pPr>
          </a:lstStyle>
          <a:p>
            <a:r>
              <a:rPr lang="en-US"/>
              <a:t>Partner logo</a:t>
            </a:r>
          </a:p>
        </p:txBody>
      </p:sp>
      <p:sp>
        <p:nvSpPr>
          <p:cNvPr id="11" name="Title 1">
            <a:extLst>
              <a:ext uri="{FF2B5EF4-FFF2-40B4-BE49-F238E27FC236}">
                <a16:creationId xmlns:a16="http://schemas.microsoft.com/office/drawing/2014/main" id="{80472DCD-6FE9-224F-8B7E-1E1C47EAD778}"/>
              </a:ext>
            </a:extLst>
          </p:cNvPr>
          <p:cNvSpPr>
            <a:spLocks noGrp="1"/>
          </p:cNvSpPr>
          <p:nvPr>
            <p:ph type="title" hasCustomPrompt="1"/>
          </p:nvPr>
        </p:nvSpPr>
        <p:spPr>
          <a:xfrm>
            <a:off x="592617"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defRPr>
            </a:lvl1pPr>
          </a:lstStyle>
          <a:p>
            <a:r>
              <a:rPr lang="en-US"/>
              <a:t>Click to add presentation title here</a:t>
            </a:r>
          </a:p>
        </p:txBody>
      </p:sp>
      <p:sp>
        <p:nvSpPr>
          <p:cNvPr id="9" name="Content Placeholder 3">
            <a:extLst>
              <a:ext uri="{FF2B5EF4-FFF2-40B4-BE49-F238E27FC236}">
                <a16:creationId xmlns:a16="http://schemas.microsoft.com/office/drawing/2014/main" id="{7B98A5C4-7498-5273-AE11-B71C9B8481A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447341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91492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7249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HaasGrotesk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HaasGroteskText Pro" panose="020B0504020202020204" pitchFamily="34" charset="77"/>
                <a:cs typeface="Arial" pitchFamily="34" charset="0"/>
              </a:rPr>
              <a:t>Copyright © 2022 HealthEquity, Inc. All rights reserved.  |  HealthEquity does not provide legal, tax or financial advice.</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HaasGroteskText Pro" panose="020B0504020202020204" pitchFamily="34" charset="77"/>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HaasGroteskText Pro" panose="020B0504020202020204" pitchFamily="34" charset="77"/>
              </a:defRPr>
            </a:lvl1pPr>
          </a:lstStyle>
          <a:p>
            <a:r>
              <a:rPr lang="en-US"/>
              <a:t>Click here to add presentation title</a:t>
            </a:r>
          </a:p>
        </p:txBody>
      </p:sp>
      <p:sp>
        <p:nvSpPr>
          <p:cNvPr id="11" name="Content Placeholder 3">
            <a:extLst>
              <a:ext uri="{FF2B5EF4-FFF2-40B4-BE49-F238E27FC236}">
                <a16:creationId xmlns:a16="http://schemas.microsoft.com/office/drawing/2014/main" id="{23EB37A0-AE87-C279-AE20-50A327C61C7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596373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44614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9071530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4B863-55CB-2F12-4A8B-7665B437C66A}"/>
              </a:ext>
            </a:extLst>
          </p:cNvPr>
          <p:cNvSpPr>
            <a:spLocks noGrp="1"/>
          </p:cNvSpPr>
          <p:nvPr>
            <p:ph sz="quarter" idx="14"/>
          </p:nvPr>
        </p:nvSpPr>
        <p:spPr>
          <a:xfrm>
            <a:off x="853018" y="455271"/>
            <a:ext cx="108373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321B55-F13B-BABE-D49A-CA25ED5A6F50}"/>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8425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D053-FEB8-5E27-1D9A-6C79A6AE59BB}"/>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9CC79861-2E37-5734-412E-95797BA8C4DD}"/>
              </a:ext>
            </a:extLst>
          </p:cNvPr>
          <p:cNvSpPr>
            <a:spLocks noGrp="1"/>
          </p:cNvSpPr>
          <p:nvPr>
            <p:ph sz="quarter" idx="10"/>
          </p:nvPr>
        </p:nvSpPr>
        <p:spPr>
          <a:xfrm>
            <a:off x="859367" y="1274234"/>
            <a:ext cx="107992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C90F8D64-DE59-8044-E9DC-B3FE15AC5A4F}"/>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83123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1549819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93773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348340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4B8CCA90-7984-9942-AFD7-E66CF183F3CF}"/>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0" name="Content Placeholder 3">
            <a:extLst>
              <a:ext uri="{FF2B5EF4-FFF2-40B4-BE49-F238E27FC236}">
                <a16:creationId xmlns:a16="http://schemas.microsoft.com/office/drawing/2014/main" id="{AD2998F6-D531-0E9D-E383-949D0EE0F888}"/>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4173432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3020506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40" name="Text Placeholder 4">
            <a:extLst>
              <a:ext uri="{FF2B5EF4-FFF2-40B4-BE49-F238E27FC236}">
                <a16:creationId xmlns:a16="http://schemas.microsoft.com/office/drawing/2014/main" id="{22A45278-A556-F349-AADB-58CC7870E524}"/>
              </a:ext>
            </a:extLst>
          </p:cNvPr>
          <p:cNvSpPr>
            <a:spLocks noGrp="1"/>
          </p:cNvSpPr>
          <p:nvPr>
            <p:ph type="body" sz="quarter" idx="14" hasCustomPrompt="1"/>
          </p:nvPr>
        </p:nvSpPr>
        <p:spPr>
          <a:xfrm>
            <a:off x="601133" y="6255052"/>
            <a:ext cx="4876800" cy="194733"/>
          </a:xfrm>
          <a:prstGeom prst="rect">
            <a:avLst/>
          </a:prstGeom>
        </p:spPr>
        <p:txBody>
          <a:bodyPr lIns="0" tIns="0" rIns="0" bIns="0">
            <a:spAutoFit/>
          </a:bodyPr>
          <a:lstStyle>
            <a:lvl1pPr marL="0" indent="0">
              <a:buNone/>
              <a:defRPr sz="1067" b="1">
                <a:solidFill>
                  <a:schemeClr val="tx1"/>
                </a:solidFill>
                <a:latin typeface="Neue Haas Grotesk Text Pro" panose="020B0504020202020204" pitchFamily="34" charset="0"/>
              </a:defRPr>
            </a:lvl1pPr>
          </a:lstStyle>
          <a:p>
            <a:pPr lvl="0"/>
            <a:r>
              <a:rPr lang="en-US"/>
              <a:t>Month Year (Optional)</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Tree>
    <p:extLst>
      <p:ext uri="{BB962C8B-B14F-4D97-AF65-F5344CB8AC3E}">
        <p14:creationId xmlns:p14="http://schemas.microsoft.com/office/powerpoint/2010/main" val="2838068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2" y="6537942"/>
            <a:ext cx="10611137"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7" name="Text Placeholder 6">
            <a:extLst>
              <a:ext uri="{FF2B5EF4-FFF2-40B4-BE49-F238E27FC236}">
                <a16:creationId xmlns:a16="http://schemas.microsoft.com/office/drawing/2014/main" id="{899BC335-F9BD-C847-B23C-4595683B04AD}"/>
              </a:ext>
            </a:extLst>
          </p:cNvPr>
          <p:cNvSpPr>
            <a:spLocks noGrp="1"/>
          </p:cNvSpPr>
          <p:nvPr>
            <p:ph type="body" sz="quarter" idx="13" hasCustomPrompt="1"/>
          </p:nvPr>
        </p:nvSpPr>
        <p:spPr>
          <a:xfrm>
            <a:off x="853018" y="2077162"/>
            <a:ext cx="1083733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65491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2" y="6537942"/>
            <a:ext cx="5253076"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24" name="Text Placeholder 6">
            <a:extLst>
              <a:ext uri="{FF2B5EF4-FFF2-40B4-BE49-F238E27FC236}">
                <a16:creationId xmlns:a16="http://schemas.microsoft.com/office/drawing/2014/main" id="{BE892F0E-6127-534E-A107-6EF7FB00AF9E}"/>
              </a:ext>
            </a:extLst>
          </p:cNvPr>
          <p:cNvSpPr>
            <a:spLocks noGrp="1"/>
          </p:cNvSpPr>
          <p:nvPr>
            <p:ph type="body" sz="quarter" idx="13" hasCustomPrompt="1"/>
          </p:nvPr>
        </p:nvSpPr>
        <p:spPr>
          <a:xfrm>
            <a:off x="853018" y="2079358"/>
            <a:ext cx="5253500"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04740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1E8922A7-70FA-5747-B504-EC869A15DAA0}"/>
              </a:ext>
            </a:extLst>
          </p:cNvPr>
          <p:cNvSpPr>
            <a:spLocks noGrp="1"/>
          </p:cNvSpPr>
          <p:nvPr>
            <p:ph sz="quarter" idx="11" hasCustomPrompt="1"/>
          </p:nvPr>
        </p:nvSpPr>
        <p:spPr>
          <a:xfrm>
            <a:off x="853442" y="6537942"/>
            <a:ext cx="10611137"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Tree>
    <p:extLst>
      <p:ext uri="{BB962C8B-B14F-4D97-AF65-F5344CB8AC3E}">
        <p14:creationId xmlns:p14="http://schemas.microsoft.com/office/powerpoint/2010/main" val="1040109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3724667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 2 images (V)">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204E8ED6-4135-0D4B-BEF5-984467DF8B4C}"/>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3149FC59-DD35-C942-A663-3F161502E324}"/>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11252534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49962"/>
            <a:ext cx="9091169" cy="190886"/>
          </a:xfrm>
          <a:prstGeom prst="rect">
            <a:avLst/>
          </a:prstGeom>
          <a:noFill/>
        </p:spPr>
        <p:txBody>
          <a:bodyPr wrap="square" lIns="0" bIns="0" rtlCol="0" anchor="b" anchorCtr="0">
            <a:sp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34613496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Tree>
    <p:extLst>
      <p:ext uri="{BB962C8B-B14F-4D97-AF65-F5344CB8AC3E}">
        <p14:creationId xmlns:p14="http://schemas.microsoft.com/office/powerpoint/2010/main" val="32560946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OSING - Purple + Thank You">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2"/>
            <a:ext cx="12191999" cy="6858003"/>
            <a:chOff x="101154" y="-72605"/>
            <a:chExt cx="7369620" cy="4145411"/>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7369620" cy="41454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solidFill>
                  <a:schemeClr val="bg1"/>
                </a:solidFill>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bg1"/>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solidFill>
                  <a:schemeClr val="bg1"/>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407822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5" name="Picture Placeholder 9">
            <a:extLst>
              <a:ext uri="{FF2B5EF4-FFF2-40B4-BE49-F238E27FC236}">
                <a16:creationId xmlns:a16="http://schemas.microsoft.com/office/drawing/2014/main" id="{FD0C66DE-E34E-3A49-902F-16943DA6670D}"/>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E77537ED-95F1-0745-9953-810BEC93817B}"/>
              </a:ext>
            </a:extLst>
          </p:cNvPr>
          <p:cNvSpPr>
            <a:spLocks noGrp="1"/>
          </p:cNvSpPr>
          <p:nvPr>
            <p:ph type="title" hasCustomPrompt="1"/>
          </p:nvPr>
        </p:nvSpPr>
        <p:spPr>
          <a:xfrm>
            <a:off x="593413"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560283EE-4C68-E07E-3B25-8DE58BC1E06D}"/>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8948508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 Purp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42427815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483396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068980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1225379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873574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3895768"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32639075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49097"/>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49097"/>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341556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809389"/>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5482471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53780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44" name="Straight Connector 43">
            <a:extLst>
              <a:ext uri="{FF2B5EF4-FFF2-40B4-BE49-F238E27FC236}">
                <a16:creationId xmlns:a16="http://schemas.microsoft.com/office/drawing/2014/main" id="{17C83957-5F62-4840-91ED-BFF47CEE187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63262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Text Placeholder 2">
            <a:extLst>
              <a:ext uri="{FF2B5EF4-FFF2-40B4-BE49-F238E27FC236}">
                <a16:creationId xmlns:a16="http://schemas.microsoft.com/office/drawing/2014/main" id="{92E01C7C-5407-354C-B2EA-8EF31D0FAA88}"/>
              </a:ext>
            </a:extLst>
          </p:cNvPr>
          <p:cNvSpPr>
            <a:spLocks noGrp="1"/>
          </p:cNvSpPr>
          <p:nvPr>
            <p:ph type="body" sz="quarter" idx="16"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8" name="Picture Placeholder 9">
            <a:extLst>
              <a:ext uri="{FF2B5EF4-FFF2-40B4-BE49-F238E27FC236}">
                <a16:creationId xmlns:a16="http://schemas.microsoft.com/office/drawing/2014/main" id="{579AB3A2-FCA6-C941-A9AF-8220C28CF633}"/>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4AF4E8AC-5DA9-9F43-A5FE-50E995BBF0FB}"/>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3" name="Content Placeholder 3">
            <a:extLst>
              <a:ext uri="{FF2B5EF4-FFF2-40B4-BE49-F238E27FC236}">
                <a16:creationId xmlns:a16="http://schemas.microsoft.com/office/drawing/2014/main" id="{7B433F16-04A7-816E-B6A7-76011515CD70}"/>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0247948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0178970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84702"/>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84702"/>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84702"/>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166474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2"/>
            <a:ext cx="2885440" cy="2853153"/>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650055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2"/>
            <a:ext cx="2885440" cy="2853153"/>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84702"/>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84702"/>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84702"/>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267916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7793"/>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7793"/>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3038782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1860461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429778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9869096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4165013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660190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04353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Product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36" name="Picture Placeholder 9">
            <a:extLst>
              <a:ext uri="{FF2B5EF4-FFF2-40B4-BE49-F238E27FC236}">
                <a16:creationId xmlns:a16="http://schemas.microsoft.com/office/drawing/2014/main" id="{DF7CCE12-C0D7-ED41-8B9A-216600C41CF1}"/>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4F5DDF9E-3CEE-DD4A-9429-9545E24DECD4}"/>
              </a:ext>
            </a:extLst>
          </p:cNvPr>
          <p:cNvSpPr>
            <a:spLocks noGrp="1"/>
          </p:cNvSpPr>
          <p:nvPr>
            <p:ph type="title" hasCustomPrompt="1"/>
          </p:nvPr>
        </p:nvSpPr>
        <p:spPr>
          <a:xfrm>
            <a:off x="600374" y="243197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D5BD9849-E918-3CFA-4F52-4CBF3B0497D5}"/>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7905711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4365" y="1483616"/>
            <a:ext cx="4895273" cy="3394075"/>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442365" y="1476293"/>
            <a:ext cx="4895273" cy="3394075"/>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11"/>
          </p:nvPr>
        </p:nvSpPr>
        <p:spPr/>
        <p:txBody>
          <a:bodyPr/>
          <a:lstStyle/>
          <a:p>
            <a:endParaRPr lang="en-US">
              <a:solidFill>
                <a:prstClr val="white">
                  <a:lumMod val="65000"/>
                </a:prstClr>
              </a:solidFill>
            </a:endParaRPr>
          </a:p>
        </p:txBody>
      </p:sp>
      <p:sp>
        <p:nvSpPr>
          <p:cNvPr id="7" name="Slide Number Placeholder 6"/>
          <p:cNvSpPr>
            <a:spLocks noGrp="1"/>
          </p:cNvSpPr>
          <p:nvPr>
            <p:ph type="sldNum" sz="quarter" idx="12"/>
          </p:nvPr>
        </p:nvSpPr>
        <p:spPr/>
        <p:txBody>
          <a:bodyPr/>
          <a:lstStyle/>
          <a:p>
            <a:fld id="{F2E21DC8-66DB-1A4F-A607-85F5D1446B04}" type="slidenum">
              <a:rPr lang="en-US" smtClean="0">
                <a:solidFill>
                  <a:prstClr val="white">
                    <a:lumMod val="65000"/>
                  </a:prstClr>
                </a:solidFill>
              </a:rPr>
              <a:pPr/>
              <a:t>‹#›</a:t>
            </a:fld>
            <a:endParaRPr lang="en-US">
              <a:solidFill>
                <a:prstClr val="white">
                  <a:lumMod val="65000"/>
                </a:prstClr>
              </a:solidFill>
            </a:endParaRPr>
          </a:p>
        </p:txBody>
      </p:sp>
      <p:cxnSp>
        <p:nvCxnSpPr>
          <p:cNvPr id="11" name="Straight Connector 10"/>
          <p:cNvCxnSpPr/>
          <p:nvPr userDrawn="1"/>
        </p:nvCxnSpPr>
        <p:spPr>
          <a:xfrm>
            <a:off x="609600" y="1219200"/>
            <a:ext cx="10972800" cy="0"/>
          </a:xfrm>
          <a:prstGeom prst="line">
            <a:avLst/>
          </a:prstGeom>
          <a:ln w="63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093204" y="1300025"/>
            <a:ext cx="0" cy="4884481"/>
          </a:xfrm>
          <a:prstGeom prst="line">
            <a:avLst/>
          </a:prstGeom>
          <a:ln w="22225">
            <a:solidFill>
              <a:schemeClr val="bg1">
                <a:lumMod val="65000"/>
              </a:schemeClr>
            </a:solidFill>
            <a:prstDash val="sysDot"/>
          </a:ln>
          <a:effectLst>
            <a:outerShdw dist="12700" dir="1800000" algn="tl" rotWithShape="0">
              <a:schemeClr val="bg1"/>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13175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12484901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47526"/>
            <a:ext cx="9091169" cy="193323"/>
          </a:xfrm>
          <a:prstGeom prst="rect">
            <a:avLst/>
          </a:prstGeom>
          <a:noFill/>
        </p:spPr>
        <p:txBody>
          <a:bodyPr wrap="square" lIns="0" bIns="0" rtlCol="0" anchor="b" anchorCtr="0">
            <a:sp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06642"/>
            <a:ext cx="6249473" cy="1072153"/>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64587"/>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37438551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mj-lt"/>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164265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1654093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14779312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2013148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2145878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LOSING - 2 images (V)">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204E8ED6-4135-0D4B-BEF5-984467DF8B4C}"/>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3149FC59-DD35-C942-A663-3F161502E324}"/>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8390424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196646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Product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4" name="Text Placeholder 2">
            <a:extLst>
              <a:ext uri="{FF2B5EF4-FFF2-40B4-BE49-F238E27FC236}">
                <a16:creationId xmlns:a16="http://schemas.microsoft.com/office/drawing/2014/main" id="{5486ADF7-7521-5744-8F9E-E035356010B9}"/>
              </a:ext>
            </a:extLst>
          </p:cNvPr>
          <p:cNvSpPr>
            <a:spLocks noGrp="1"/>
          </p:cNvSpPr>
          <p:nvPr>
            <p:ph type="body" sz="quarter" idx="16" hasCustomPrompt="1"/>
          </p:nvPr>
        </p:nvSpPr>
        <p:spPr>
          <a:xfrm>
            <a:off x="600373" y="5435600"/>
            <a:ext cx="6375400" cy="409941"/>
          </a:xfrm>
          <a:prstGeom prst="rect">
            <a:avLst/>
          </a:prstGeom>
        </p:spPr>
        <p:txBody>
          <a:bodyPr lIns="0" tIns="0" rIns="0" bIns="0">
            <a:spAutoFit/>
          </a:bodyPr>
          <a:lstStyle>
            <a:lvl1pPr marL="0" indent="0">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6" name="Picture Placeholder 9">
            <a:extLst>
              <a:ext uri="{FF2B5EF4-FFF2-40B4-BE49-F238E27FC236}">
                <a16:creationId xmlns:a16="http://schemas.microsoft.com/office/drawing/2014/main" id="{7082862E-1D65-E442-B59D-C4C65B164FBA}"/>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F52BBD44-3D6F-BE44-80D2-1C4E76B5BB62}"/>
              </a:ext>
            </a:extLst>
          </p:cNvPr>
          <p:cNvSpPr>
            <a:spLocks noGrp="1"/>
          </p:cNvSpPr>
          <p:nvPr>
            <p:ph type="title" hasCustomPrompt="1"/>
          </p:nvPr>
        </p:nvSpPr>
        <p:spPr>
          <a:xfrm>
            <a:off x="59951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2" name="Content Placeholder 3">
            <a:extLst>
              <a:ext uri="{FF2B5EF4-FFF2-40B4-BE49-F238E27FC236}">
                <a16:creationId xmlns:a16="http://schemas.microsoft.com/office/drawing/2014/main" id="{0EAEB175-CB02-9820-66C8-F788BC0A096B}"/>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988642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Tree>
    <p:extLst>
      <p:ext uri="{BB962C8B-B14F-4D97-AF65-F5344CB8AC3E}">
        <p14:creationId xmlns:p14="http://schemas.microsoft.com/office/powerpoint/2010/main" val="7104189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LOSING - Purple + Thank You">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2"/>
            <a:ext cx="12191999" cy="6858003"/>
            <a:chOff x="101154" y="-72605"/>
            <a:chExt cx="7369620" cy="4145411"/>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7369620" cy="41454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solidFill>
                  <a:schemeClr val="bg1"/>
                </a:solidFill>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bg1"/>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solidFill>
                  <a:schemeClr val="bg1"/>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7118716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OSING - Purp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27414331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2883956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962398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060545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253110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149605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27750770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7765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9882276D-9C18-3B90-8C9D-C7F7A5ED8647}"/>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0083781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8460574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449202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828641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662112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88549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1375668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938357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583682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9052362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449007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 Type="http://schemas.openxmlformats.org/officeDocument/2006/relationships/slideLayout" Target="../slideLayouts/slideLayout86.xml"/><Relationship Id="rId21" Type="http://schemas.openxmlformats.org/officeDocument/2006/relationships/theme" Target="../theme/theme10.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image" Target="../media/image2.svg"/><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image" Target="../media/image2.svg"/><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image" Target="../media/image1.png"/><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theme" Target="../theme/theme11.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1.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2.svg"/><Relationship Id="rId4" Type="http://schemas.openxmlformats.org/officeDocument/2006/relationships/slideLayout" Target="../slideLayouts/slideLayout35.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43.xml"/><Relationship Id="rId7" Type="http://schemas.openxmlformats.org/officeDocument/2006/relationships/image" Target="../media/image1.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5.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6.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image" Target="../media/image2.svg"/><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image" Target="../media/image1.png"/><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heme" Target="../theme/theme7.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6.xml"/><Relationship Id="rId7" Type="http://schemas.openxmlformats.org/officeDocument/2006/relationships/image" Target="../media/image2.svg"/><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0.xml"/><Relationship Id="rId7" Type="http://schemas.openxmlformats.org/officeDocument/2006/relationships/theme" Target="../theme/theme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4" name="TextBox 3">
            <a:extLst>
              <a:ext uri="{FF2B5EF4-FFF2-40B4-BE49-F238E27FC236}">
                <a16:creationId xmlns:a16="http://schemas.microsoft.com/office/drawing/2014/main" id="{809F8DFE-154A-824D-8EDF-169AEDB8870E}"/>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 Haas Grotesk Text Pro" panose="020B0504020202020204" pitchFamily="34" charset="0"/>
                <a:cs typeface="Arial" pitchFamily="34" charset="0"/>
              </a:rPr>
              <a:t>Copyright © 2024 HealthEquity, Inc. All rights reserved.  |  HealthEquity does not provide legal, tax or financial advice.</a:t>
            </a:r>
          </a:p>
        </p:txBody>
      </p:sp>
    </p:spTree>
    <p:extLst>
      <p:ext uri="{BB962C8B-B14F-4D97-AF65-F5344CB8AC3E}">
        <p14:creationId xmlns:p14="http://schemas.microsoft.com/office/powerpoint/2010/main" val="2581510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E62B70BE-0F3F-3246-8FAC-E36CA87E6851}"/>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292983894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21374079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820" r:id="rId13"/>
    <p:sldLayoutId id="2147483821" r:id="rId14"/>
    <p:sldLayoutId id="2147483822" r:id="rId15"/>
    <p:sldLayoutId id="2147483823" r:id="rId16"/>
    <p:sldLayoutId id="2147483824" r:id="rId17"/>
    <p:sldLayoutId id="2147483825" r:id="rId18"/>
    <p:sldLayoutId id="2147483826" r:id="rId19"/>
    <p:sldLayoutId id="2147483863" r:id="rId20"/>
    <p:sldLayoutId id="2147483864" r:id="rId21"/>
    <p:sldLayoutId id="2147483886" r:id="rId22"/>
    <p:sldLayoutId id="2147483930" r:id="rId23"/>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E62B70BE-0F3F-3246-8FAC-E36CA87E6851}"/>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3007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43" r:id="rId19"/>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HaasGroteskText Pro" panose="020B0504020202020204" pitchFamily="34" charset="77"/>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423354407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948" r:id="rId7"/>
  </p:sldLayoutIdLst>
  <p:hf sldNum="0" hdr="0" ftr="0" dt="0"/>
  <p:txStyles>
    <p:title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8" name="Straight Connector 7">
            <a:extLst>
              <a:ext uri="{FF2B5EF4-FFF2-40B4-BE49-F238E27FC236}">
                <a16:creationId xmlns:a16="http://schemas.microsoft.com/office/drawing/2014/main" id="{2057864C-3417-5941-B5DB-72B320E87C69}"/>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60156077"/>
      </p:ext>
    </p:extLst>
  </p:cSld>
  <p:clrMap bg1="lt1" tx1="dk1" bg2="lt2" tx2="dk2" accent1="accent1" accent2="accent2" accent3="accent3" accent4="accent4" accent5="accent5" accent6="accent6" hlink="hlink" folHlink="folHlink"/>
  <p:sldLayoutIdLst>
    <p:sldLayoutId id="2147483701" r:id="rId1"/>
    <p:sldLayoutId id="2147483702" r:id="rId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48359171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8073821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A15A60FC-510C-A94B-AE35-C996BCE0F49D}"/>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23949559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Lst>
  <p:hf sldNum="0" hdr="0" ftr="0" dt="0"/>
  <p:txStyles>
    <p:titleStyle>
      <a:lvl1pPr algn="l" defTabSz="609570" rtl="0" eaLnBrk="1" latinLnBrk="0" hangingPunct="1">
        <a:spcBef>
          <a:spcPct val="0"/>
        </a:spcBef>
        <a:buNone/>
        <a:defRPr sz="4267" b="1" i="0" kern="1200">
          <a:solidFill>
            <a:schemeClr val="tx2"/>
          </a:solidFill>
          <a:latin typeface="Arial" panose="020B0604020202020204" pitchFamily="34" charset="0"/>
          <a:ea typeface="+mj-ea"/>
          <a:cs typeface="Arial" panose="020B0604020202020204" pitchFamily="34" charset="0"/>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Arial" panose="020B0604020202020204" pitchFamily="34" charset="0"/>
          <a:ea typeface="+mn-ea"/>
          <a:cs typeface="Arial" panose="020B0604020202020204" pitchFamily="34" charset="0"/>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Arial" panose="020B0604020202020204" pitchFamily="34" charset="0"/>
          <a:ea typeface="+mn-ea"/>
          <a:cs typeface="Arial" panose="020B0604020202020204" pitchFamily="34" charset="0"/>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Arial" panose="020B0604020202020204" pitchFamily="34" charset="0"/>
          <a:ea typeface="+mn-ea"/>
          <a:cs typeface="Arial" panose="020B0604020202020204" pitchFamily="34" charset="0"/>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50138296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9" r:id="rId3"/>
    <p:sldLayoutId id="2147483944" r:id="rId4"/>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5580434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947" r:id="rId6"/>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F54_CFD23EF4.xml"/><Relationship Id="rId2" Type="http://schemas.openxmlformats.org/officeDocument/2006/relationships/notesSlide" Target="../notesSlides/notesSlide15.xml"/><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83.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6024407-4923-6376-69F2-5812994803A6}"/>
              </a:ext>
            </a:extLst>
          </p:cNvPr>
          <p:cNvSpPr>
            <a:spLocks noGrp="1"/>
          </p:cNvSpPr>
          <p:nvPr>
            <p:ph type="body" sz="quarter" idx="17"/>
          </p:nvPr>
        </p:nvSpPr>
        <p:spPr>
          <a:xfrm>
            <a:off x="3584869" y="509033"/>
            <a:ext cx="6406372" cy="410633"/>
          </a:xfrm>
        </p:spPr>
        <p:txBody>
          <a:bodyPr/>
          <a:lstStyle/>
          <a:p>
            <a:r>
              <a:rPr lang="en-US" dirty="0">
                <a:latin typeface="Arial" panose="020B0604020202020204" pitchFamily="34" charset="0"/>
                <a:cs typeface="Arial" panose="020B0604020202020204" pitchFamily="34" charset="0"/>
              </a:rPr>
              <a:t>LPFSA</a:t>
            </a:r>
          </a:p>
        </p:txBody>
      </p:sp>
      <p:sp>
        <p:nvSpPr>
          <p:cNvPr id="10" name="Picture Placeholder 9">
            <a:extLst>
              <a:ext uri="{FF2B5EF4-FFF2-40B4-BE49-F238E27FC236}">
                <a16:creationId xmlns:a16="http://schemas.microsoft.com/office/drawing/2014/main" id="{EB2CB917-9673-4077-3758-EBAD3D1F1C49}"/>
              </a:ext>
            </a:extLst>
          </p:cNvPr>
          <p:cNvSpPr>
            <a:spLocks noGrp="1"/>
          </p:cNvSpPr>
          <p:nvPr>
            <p:ph type="pic" sz="quarter" idx="18"/>
          </p:nvPr>
        </p:nvSpPr>
        <p:spPr/>
        <p:txBody>
          <a:bodyPr/>
          <a:lstStyle/>
          <a:p>
            <a:endParaRPr lang="en-US"/>
          </a:p>
        </p:txBody>
      </p:sp>
      <p:sp>
        <p:nvSpPr>
          <p:cNvPr id="6" name="Title 5">
            <a:extLst>
              <a:ext uri="{FF2B5EF4-FFF2-40B4-BE49-F238E27FC236}">
                <a16:creationId xmlns:a16="http://schemas.microsoft.com/office/drawing/2014/main" id="{AE473F7A-2402-8FCE-F6EE-5B155B3AB43C}"/>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Level-up your health savings with an LPFSA </a:t>
            </a:r>
          </a:p>
        </p:txBody>
      </p:sp>
      <p:sp>
        <p:nvSpPr>
          <p:cNvPr id="7" name="Content Placeholder 6">
            <a:extLst>
              <a:ext uri="{FF2B5EF4-FFF2-40B4-BE49-F238E27FC236}">
                <a16:creationId xmlns:a16="http://schemas.microsoft.com/office/drawing/2014/main" id="{AA4E3892-BD65-9BF0-66FA-FEF99138B1DD}"/>
              </a:ext>
            </a:extLst>
          </p:cNvPr>
          <p:cNvSpPr>
            <a:spLocks noGrp="1"/>
          </p:cNvSpPr>
          <p:nvPr>
            <p:ph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7790C08-96F7-7446-49DC-2BFE011CFDCC}"/>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96387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78C24E-1B9B-473E-A57A-2CD87E34F2E8}"/>
              </a:ext>
            </a:extLst>
          </p:cNvPr>
          <p:cNvSpPr>
            <a:spLocks noGrp="1"/>
          </p:cNvSpPr>
          <p:nvPr>
            <p:ph type="title"/>
          </p:nvPr>
        </p:nvSpPr>
        <p:spPr>
          <a:xfrm>
            <a:off x="853442" y="365761"/>
            <a:ext cx="10836993" cy="2123402"/>
          </a:xfrm>
        </p:spPr>
        <p:txBody>
          <a:bodyPr/>
          <a:lstStyle/>
          <a:p>
            <a:r>
              <a:rPr lang="en-US"/>
              <a:t>A LPFSA can complement your HSA nicely if you are saving for the long-term</a:t>
            </a:r>
            <a:br>
              <a:rPr lang="en-US"/>
            </a:br>
            <a:endParaRPr lang="en-US"/>
          </a:p>
        </p:txBody>
      </p:sp>
      <p:sp>
        <p:nvSpPr>
          <p:cNvPr id="20" name="Content Placeholder 6">
            <a:extLst>
              <a:ext uri="{FF2B5EF4-FFF2-40B4-BE49-F238E27FC236}">
                <a16:creationId xmlns:a16="http://schemas.microsoft.com/office/drawing/2014/main" id="{B5E288A2-E1CF-BBA2-3E0C-06A1475D318F}"/>
              </a:ext>
            </a:extLst>
          </p:cNvPr>
          <p:cNvSpPr>
            <a:spLocks noGrp="1"/>
          </p:cNvSpPr>
          <p:nvPr>
            <p:ph sz="quarter" idx="14"/>
          </p:nvPr>
        </p:nvSpPr>
        <p:spPr>
          <a:xfrm>
            <a:off x="882014" y="2082978"/>
            <a:ext cx="3245960" cy="3941144"/>
          </a:xfrm>
        </p:spPr>
        <p:txBody>
          <a:bodyPr anchor="t"/>
          <a:lstStyle/>
          <a:p>
            <a:pPr marL="0" lvl="0" indent="0" defTabSz="914400">
              <a:lnSpc>
                <a:spcPct val="120000"/>
              </a:lnSpc>
              <a:spcAft>
                <a:spcPts val="1200"/>
              </a:spcAft>
              <a:buNone/>
            </a:pPr>
            <a:r>
              <a:rPr lang="en-US" sz="2400">
                <a:solidFill>
                  <a:srgbClr val="007A96"/>
                </a:solidFill>
              </a:rPr>
              <a:t>Consider these questions:</a:t>
            </a:r>
          </a:p>
          <a:p>
            <a:pPr marL="290513" lvl="0" indent="-290513" defTabSz="914400">
              <a:lnSpc>
                <a:spcPct val="120000"/>
              </a:lnSpc>
              <a:spcAft>
                <a:spcPts val="1200"/>
              </a:spcAft>
              <a:buFont typeface="+mj-lt"/>
              <a:buAutoNum type="arabicPeriod"/>
            </a:pPr>
            <a:r>
              <a:rPr lang="en-US" sz="1500"/>
              <a:t>Do you need funds </a:t>
            </a:r>
            <a:br>
              <a:rPr lang="en-US" sz="1500"/>
            </a:br>
            <a:r>
              <a:rPr lang="en-US" sz="1500"/>
              <a:t>at the start of the plan year for dental and vision expenses, which an LPFSA provides?</a:t>
            </a:r>
          </a:p>
          <a:p>
            <a:pPr marL="290513" lvl="0" indent="-290513" defTabSz="914400">
              <a:lnSpc>
                <a:spcPct val="120000"/>
              </a:lnSpc>
              <a:spcAft>
                <a:spcPts val="600"/>
              </a:spcAft>
              <a:buFont typeface="+mj-lt"/>
              <a:buAutoNum type="arabicPeriod"/>
            </a:pPr>
            <a:r>
              <a:rPr lang="en-US" sz="1500"/>
              <a:t>Do you plan to maximize your </a:t>
            </a:r>
            <a:br>
              <a:rPr lang="en-US" sz="1500"/>
            </a:br>
            <a:r>
              <a:rPr lang="en-US" sz="1500"/>
              <a:t>HSA contributions </a:t>
            </a:r>
            <a:br>
              <a:rPr lang="en-US" sz="1500"/>
            </a:br>
            <a:r>
              <a:rPr lang="en-US" sz="1500"/>
              <a:t>in order to have </a:t>
            </a:r>
            <a:br>
              <a:rPr lang="en-US" sz="1500"/>
            </a:br>
            <a:r>
              <a:rPr lang="en-US" sz="1500"/>
              <a:t>long-term savings? </a:t>
            </a:r>
          </a:p>
        </p:txBody>
      </p:sp>
      <p:grpSp>
        <p:nvGrpSpPr>
          <p:cNvPr id="22" name="Group 21" descr="Bar graph showing LPFSA (Short-term spending) and HSA (Long-term saving) from January to December along with spending in Year 2 and Year 3. LPFSA was highest in January while HSA was lowest and HSA was highest in December while there was no LPFSA.">
            <a:extLst>
              <a:ext uri="{FF2B5EF4-FFF2-40B4-BE49-F238E27FC236}">
                <a16:creationId xmlns:a16="http://schemas.microsoft.com/office/drawing/2014/main" id="{FC20A548-45AF-11C1-EA2C-8F8FD7F5584D}"/>
              </a:ext>
            </a:extLst>
          </p:cNvPr>
          <p:cNvGrpSpPr/>
          <p:nvPr/>
        </p:nvGrpSpPr>
        <p:grpSpPr>
          <a:xfrm>
            <a:off x="4406497" y="2102272"/>
            <a:ext cx="7187608" cy="4170672"/>
            <a:chOff x="4671585" y="2183194"/>
            <a:chExt cx="7187608" cy="4170672"/>
          </a:xfrm>
        </p:grpSpPr>
        <p:grpSp>
          <p:nvGrpSpPr>
            <p:cNvPr id="24" name="Group 23" descr="Bar chart comparing LPFSA funds and HSA funds over time. The LPFSA begins the year with money immediately, but it decreases over time as funds are used. The HSA starts with small amount of money that builds over the first year and following years as funds are added.">
              <a:extLst>
                <a:ext uri="{FF2B5EF4-FFF2-40B4-BE49-F238E27FC236}">
                  <a16:creationId xmlns:a16="http://schemas.microsoft.com/office/drawing/2014/main" id="{FEB4B389-F337-82F1-0FF5-61FEEB7C070C}"/>
                </a:ext>
              </a:extLst>
            </p:cNvPr>
            <p:cNvGrpSpPr/>
            <p:nvPr/>
          </p:nvGrpSpPr>
          <p:grpSpPr>
            <a:xfrm>
              <a:off x="4671585" y="2259214"/>
              <a:ext cx="7187608" cy="4094652"/>
              <a:chOff x="497416" y="501294"/>
              <a:chExt cx="8071918" cy="4153470"/>
            </a:xfrm>
          </p:grpSpPr>
          <p:cxnSp>
            <p:nvCxnSpPr>
              <p:cNvPr id="59" name="Straight Connector 58">
                <a:extLst>
                  <a:ext uri="{FF2B5EF4-FFF2-40B4-BE49-F238E27FC236}">
                    <a16:creationId xmlns:a16="http://schemas.microsoft.com/office/drawing/2014/main" id="{FF4A04F9-892C-C225-01DE-5E5D4A46749C}"/>
                  </a:ext>
                  <a:ext uri="{C183D7F6-B498-43B3-948B-1728B52AA6E4}">
                    <adec:decorative xmlns:adec="http://schemas.microsoft.com/office/drawing/2017/decorative" val="1"/>
                  </a:ext>
                </a:extLst>
              </p:cNvPr>
              <p:cNvCxnSpPr>
                <a:cxnSpLocks/>
              </p:cNvCxnSpPr>
              <p:nvPr/>
            </p:nvCxnSpPr>
            <p:spPr>
              <a:xfrm flipH="1">
                <a:off x="497416" y="4365064"/>
                <a:ext cx="8071918" cy="12701"/>
              </a:xfrm>
              <a:prstGeom prst="line">
                <a:avLst/>
              </a:prstGeom>
              <a:ln w="31750">
                <a:solidFill>
                  <a:schemeClr val="accent6">
                    <a:lumMod val="40000"/>
                    <a:lumOff val="60000"/>
                  </a:schemeClr>
                </a:solidFill>
                <a:headEnd type="triangle"/>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41D2FC3E-9512-5582-FC0D-3AE16B8A78B4}"/>
                  </a:ext>
                  <a:ext uri="{C183D7F6-B498-43B3-948B-1728B52AA6E4}">
                    <adec:decorative xmlns:adec="http://schemas.microsoft.com/office/drawing/2017/decorative" val="1"/>
                  </a:ext>
                </a:extLst>
              </p:cNvPr>
              <p:cNvSpPr txBox="1"/>
              <p:nvPr/>
            </p:nvSpPr>
            <p:spPr>
              <a:xfrm>
                <a:off x="537346" y="4377765"/>
                <a:ext cx="434735" cy="276999"/>
              </a:xfrm>
              <a:prstGeom prst="rect">
                <a:avLst/>
              </a:prstGeom>
              <a:noFill/>
            </p:spPr>
            <p:txBody>
              <a:bodyPr wrap="square" rtlCol="0">
                <a:spAutoFit/>
              </a:bodyPr>
              <a:lstStyle/>
              <a:p>
                <a:pPr algn="ctr"/>
                <a:r>
                  <a:rPr lang="en-US" sz="900">
                    <a:solidFill>
                      <a:srgbClr val="6F6F6F"/>
                    </a:solidFill>
                  </a:rPr>
                  <a:t>Jan</a:t>
                </a:r>
              </a:p>
            </p:txBody>
          </p:sp>
          <p:sp>
            <p:nvSpPr>
              <p:cNvPr id="61" name="TextBox 60">
                <a:extLst>
                  <a:ext uri="{FF2B5EF4-FFF2-40B4-BE49-F238E27FC236}">
                    <a16:creationId xmlns:a16="http://schemas.microsoft.com/office/drawing/2014/main" id="{88E13E02-088F-9E0B-732E-98EA367C6430}"/>
                  </a:ext>
                  <a:ext uri="{C183D7F6-B498-43B3-948B-1728B52AA6E4}">
                    <adec:decorative xmlns:adec="http://schemas.microsoft.com/office/drawing/2017/decorative" val="1"/>
                  </a:ext>
                </a:extLst>
              </p:cNvPr>
              <p:cNvSpPr txBox="1"/>
              <p:nvPr/>
            </p:nvSpPr>
            <p:spPr>
              <a:xfrm>
                <a:off x="1024668" y="4377765"/>
                <a:ext cx="431529" cy="276999"/>
              </a:xfrm>
              <a:prstGeom prst="rect">
                <a:avLst/>
              </a:prstGeom>
              <a:noFill/>
            </p:spPr>
            <p:txBody>
              <a:bodyPr wrap="square" rtlCol="0">
                <a:spAutoFit/>
              </a:bodyPr>
              <a:lstStyle/>
              <a:p>
                <a:pPr algn="ctr"/>
                <a:r>
                  <a:rPr lang="en-US" sz="900">
                    <a:solidFill>
                      <a:srgbClr val="6F6F6F"/>
                    </a:solidFill>
                  </a:rPr>
                  <a:t>Feb</a:t>
                </a:r>
              </a:p>
            </p:txBody>
          </p:sp>
          <p:sp>
            <p:nvSpPr>
              <p:cNvPr id="62" name="TextBox 61">
                <a:extLst>
                  <a:ext uri="{FF2B5EF4-FFF2-40B4-BE49-F238E27FC236}">
                    <a16:creationId xmlns:a16="http://schemas.microsoft.com/office/drawing/2014/main" id="{839EC375-DD10-FBB0-2E7F-BFEAF31B92F5}"/>
                  </a:ext>
                  <a:ext uri="{C183D7F6-B498-43B3-948B-1728B52AA6E4}">
                    <adec:decorative xmlns:adec="http://schemas.microsoft.com/office/drawing/2017/decorative" val="1"/>
                  </a:ext>
                </a:extLst>
              </p:cNvPr>
              <p:cNvSpPr txBox="1"/>
              <p:nvPr/>
            </p:nvSpPr>
            <p:spPr>
              <a:xfrm>
                <a:off x="1484006" y="4377765"/>
                <a:ext cx="463589" cy="276999"/>
              </a:xfrm>
              <a:prstGeom prst="rect">
                <a:avLst/>
              </a:prstGeom>
              <a:noFill/>
            </p:spPr>
            <p:txBody>
              <a:bodyPr wrap="square" rtlCol="0">
                <a:spAutoFit/>
              </a:bodyPr>
              <a:lstStyle/>
              <a:p>
                <a:pPr algn="ctr"/>
                <a:r>
                  <a:rPr lang="en-US" sz="900">
                    <a:solidFill>
                      <a:srgbClr val="6F6F6F"/>
                    </a:solidFill>
                  </a:rPr>
                  <a:t>Mar</a:t>
                </a:r>
              </a:p>
            </p:txBody>
          </p:sp>
          <p:sp>
            <p:nvSpPr>
              <p:cNvPr id="63" name="TextBox 62">
                <a:extLst>
                  <a:ext uri="{FF2B5EF4-FFF2-40B4-BE49-F238E27FC236}">
                    <a16:creationId xmlns:a16="http://schemas.microsoft.com/office/drawing/2014/main" id="{7B74F991-9CE9-60B6-7E18-316AEFAFE723}"/>
                  </a:ext>
                  <a:ext uri="{C183D7F6-B498-43B3-948B-1728B52AA6E4}">
                    <adec:decorative xmlns:adec="http://schemas.microsoft.com/office/drawing/2017/decorative" val="1"/>
                  </a:ext>
                </a:extLst>
              </p:cNvPr>
              <p:cNvSpPr txBox="1"/>
              <p:nvPr/>
            </p:nvSpPr>
            <p:spPr>
              <a:xfrm>
                <a:off x="2001798" y="4377765"/>
                <a:ext cx="434734" cy="276999"/>
              </a:xfrm>
              <a:prstGeom prst="rect">
                <a:avLst/>
              </a:prstGeom>
              <a:noFill/>
            </p:spPr>
            <p:txBody>
              <a:bodyPr wrap="square" rtlCol="0">
                <a:spAutoFit/>
              </a:bodyPr>
              <a:lstStyle/>
              <a:p>
                <a:pPr algn="ctr"/>
                <a:r>
                  <a:rPr lang="en-US" sz="900">
                    <a:solidFill>
                      <a:srgbClr val="6F6F6F"/>
                    </a:solidFill>
                  </a:rPr>
                  <a:t>Apr</a:t>
                </a:r>
              </a:p>
            </p:txBody>
          </p:sp>
          <p:sp>
            <p:nvSpPr>
              <p:cNvPr id="64" name="TextBox 63">
                <a:extLst>
                  <a:ext uri="{FF2B5EF4-FFF2-40B4-BE49-F238E27FC236}">
                    <a16:creationId xmlns:a16="http://schemas.microsoft.com/office/drawing/2014/main" id="{0C6FD923-B744-AAF3-AD0B-9A3693629824}"/>
                  </a:ext>
                  <a:ext uri="{C183D7F6-B498-43B3-948B-1728B52AA6E4}">
                    <adec:decorative xmlns:adec="http://schemas.microsoft.com/office/drawing/2017/decorative" val="1"/>
                  </a:ext>
                </a:extLst>
              </p:cNvPr>
              <p:cNvSpPr txBox="1"/>
              <p:nvPr/>
            </p:nvSpPr>
            <p:spPr>
              <a:xfrm>
                <a:off x="2472169" y="4377765"/>
                <a:ext cx="484428" cy="276999"/>
              </a:xfrm>
              <a:prstGeom prst="rect">
                <a:avLst/>
              </a:prstGeom>
              <a:noFill/>
            </p:spPr>
            <p:txBody>
              <a:bodyPr wrap="square" rtlCol="0">
                <a:spAutoFit/>
              </a:bodyPr>
              <a:lstStyle/>
              <a:p>
                <a:pPr algn="ctr"/>
                <a:r>
                  <a:rPr lang="en-US" sz="900">
                    <a:solidFill>
                      <a:srgbClr val="6F6F6F"/>
                    </a:solidFill>
                  </a:rPr>
                  <a:t>May</a:t>
                </a:r>
              </a:p>
            </p:txBody>
          </p:sp>
          <p:sp>
            <p:nvSpPr>
              <p:cNvPr id="67" name="TextBox 66">
                <a:extLst>
                  <a:ext uri="{FF2B5EF4-FFF2-40B4-BE49-F238E27FC236}">
                    <a16:creationId xmlns:a16="http://schemas.microsoft.com/office/drawing/2014/main" id="{124AF7F1-3F74-BC27-3DB1-BAD9D6548B64}"/>
                  </a:ext>
                  <a:ext uri="{C183D7F6-B498-43B3-948B-1728B52AA6E4}">
                    <adec:decorative xmlns:adec="http://schemas.microsoft.com/office/drawing/2017/decorative" val="1"/>
                  </a:ext>
                </a:extLst>
              </p:cNvPr>
              <p:cNvSpPr txBox="1"/>
              <p:nvPr/>
            </p:nvSpPr>
            <p:spPr>
              <a:xfrm>
                <a:off x="2994305" y="4377765"/>
                <a:ext cx="444353" cy="276999"/>
              </a:xfrm>
              <a:prstGeom prst="rect">
                <a:avLst/>
              </a:prstGeom>
              <a:noFill/>
            </p:spPr>
            <p:txBody>
              <a:bodyPr wrap="square" rtlCol="0">
                <a:spAutoFit/>
              </a:bodyPr>
              <a:lstStyle/>
              <a:p>
                <a:pPr algn="ctr"/>
                <a:r>
                  <a:rPr lang="en-US" sz="900">
                    <a:solidFill>
                      <a:srgbClr val="6F6F6F"/>
                    </a:solidFill>
                  </a:rPr>
                  <a:t>Jun</a:t>
                </a:r>
              </a:p>
            </p:txBody>
          </p:sp>
          <p:sp>
            <p:nvSpPr>
              <p:cNvPr id="70" name="TextBox 69">
                <a:extLst>
                  <a:ext uri="{FF2B5EF4-FFF2-40B4-BE49-F238E27FC236}">
                    <a16:creationId xmlns:a16="http://schemas.microsoft.com/office/drawing/2014/main" id="{FBD2C78C-2BBD-A091-3750-0DE4BBFCFD19}"/>
                  </a:ext>
                  <a:ext uri="{C183D7F6-B498-43B3-948B-1728B52AA6E4}">
                    <adec:decorative xmlns:adec="http://schemas.microsoft.com/office/drawing/2017/decorative" val="1"/>
                  </a:ext>
                </a:extLst>
              </p:cNvPr>
              <p:cNvSpPr txBox="1"/>
              <p:nvPr/>
            </p:nvSpPr>
            <p:spPr>
              <a:xfrm>
                <a:off x="3530064" y="4377765"/>
                <a:ext cx="394660" cy="276999"/>
              </a:xfrm>
              <a:prstGeom prst="rect">
                <a:avLst/>
              </a:prstGeom>
              <a:noFill/>
            </p:spPr>
            <p:txBody>
              <a:bodyPr wrap="square" rtlCol="0">
                <a:spAutoFit/>
              </a:bodyPr>
              <a:lstStyle/>
              <a:p>
                <a:pPr algn="ctr"/>
                <a:r>
                  <a:rPr lang="en-US" sz="900">
                    <a:solidFill>
                      <a:srgbClr val="6F6F6F"/>
                    </a:solidFill>
                  </a:rPr>
                  <a:t>Jul</a:t>
                </a:r>
              </a:p>
            </p:txBody>
          </p:sp>
          <p:sp>
            <p:nvSpPr>
              <p:cNvPr id="73" name="TextBox 72">
                <a:extLst>
                  <a:ext uri="{FF2B5EF4-FFF2-40B4-BE49-F238E27FC236}">
                    <a16:creationId xmlns:a16="http://schemas.microsoft.com/office/drawing/2014/main" id="{C56F9891-4CFC-DAA8-B885-593B9E8476FD}"/>
                  </a:ext>
                  <a:ext uri="{C183D7F6-B498-43B3-948B-1728B52AA6E4}">
                    <adec:decorative xmlns:adec="http://schemas.microsoft.com/office/drawing/2017/decorative" val="1"/>
                  </a:ext>
                </a:extLst>
              </p:cNvPr>
              <p:cNvSpPr txBox="1"/>
              <p:nvPr/>
            </p:nvSpPr>
            <p:spPr>
              <a:xfrm>
                <a:off x="4009961" y="4377765"/>
                <a:ext cx="463588" cy="276999"/>
              </a:xfrm>
              <a:prstGeom prst="rect">
                <a:avLst/>
              </a:prstGeom>
              <a:noFill/>
            </p:spPr>
            <p:txBody>
              <a:bodyPr wrap="square" rtlCol="0">
                <a:spAutoFit/>
              </a:bodyPr>
              <a:lstStyle/>
              <a:p>
                <a:pPr algn="ctr"/>
                <a:r>
                  <a:rPr lang="en-US" sz="900">
                    <a:solidFill>
                      <a:srgbClr val="6F6F6F"/>
                    </a:solidFill>
                  </a:rPr>
                  <a:t>Aug</a:t>
                </a:r>
              </a:p>
            </p:txBody>
          </p:sp>
          <p:sp>
            <p:nvSpPr>
              <p:cNvPr id="76" name="TextBox 75">
                <a:extLst>
                  <a:ext uri="{FF2B5EF4-FFF2-40B4-BE49-F238E27FC236}">
                    <a16:creationId xmlns:a16="http://schemas.microsoft.com/office/drawing/2014/main" id="{3AC7A590-D1A4-3B8F-7160-DA82764EBBF7}"/>
                  </a:ext>
                  <a:ext uri="{C183D7F6-B498-43B3-948B-1728B52AA6E4}">
                    <adec:decorative xmlns:adec="http://schemas.microsoft.com/office/drawing/2017/decorative" val="1"/>
                  </a:ext>
                </a:extLst>
              </p:cNvPr>
              <p:cNvSpPr txBox="1"/>
              <p:nvPr/>
            </p:nvSpPr>
            <p:spPr>
              <a:xfrm>
                <a:off x="4519703" y="4377765"/>
                <a:ext cx="453971" cy="276999"/>
              </a:xfrm>
              <a:prstGeom prst="rect">
                <a:avLst/>
              </a:prstGeom>
              <a:noFill/>
            </p:spPr>
            <p:txBody>
              <a:bodyPr wrap="square" rtlCol="0">
                <a:spAutoFit/>
              </a:bodyPr>
              <a:lstStyle/>
              <a:p>
                <a:pPr algn="ctr"/>
                <a:r>
                  <a:rPr lang="en-US" sz="900">
                    <a:solidFill>
                      <a:srgbClr val="6F6F6F"/>
                    </a:solidFill>
                  </a:rPr>
                  <a:t>Sep</a:t>
                </a:r>
              </a:p>
            </p:txBody>
          </p:sp>
          <p:sp>
            <p:nvSpPr>
              <p:cNvPr id="77" name="TextBox 76">
                <a:extLst>
                  <a:ext uri="{FF2B5EF4-FFF2-40B4-BE49-F238E27FC236}">
                    <a16:creationId xmlns:a16="http://schemas.microsoft.com/office/drawing/2014/main" id="{3274E754-3EA3-D74E-C462-31F8D9985868}"/>
                  </a:ext>
                  <a:ext uri="{C183D7F6-B498-43B3-948B-1728B52AA6E4}">
                    <adec:decorative xmlns:adec="http://schemas.microsoft.com/office/drawing/2017/decorative" val="1"/>
                  </a:ext>
                </a:extLst>
              </p:cNvPr>
              <p:cNvSpPr txBox="1"/>
              <p:nvPr/>
            </p:nvSpPr>
            <p:spPr>
              <a:xfrm>
                <a:off x="5053912" y="4377765"/>
                <a:ext cx="433131" cy="276999"/>
              </a:xfrm>
              <a:prstGeom prst="rect">
                <a:avLst/>
              </a:prstGeom>
              <a:noFill/>
            </p:spPr>
            <p:txBody>
              <a:bodyPr wrap="square" rtlCol="0">
                <a:spAutoFit/>
              </a:bodyPr>
              <a:lstStyle/>
              <a:p>
                <a:pPr algn="ctr"/>
                <a:r>
                  <a:rPr lang="en-US" sz="900">
                    <a:solidFill>
                      <a:srgbClr val="6F6F6F"/>
                    </a:solidFill>
                  </a:rPr>
                  <a:t>Oct</a:t>
                </a:r>
              </a:p>
            </p:txBody>
          </p:sp>
          <p:sp>
            <p:nvSpPr>
              <p:cNvPr id="78" name="TextBox 77">
                <a:extLst>
                  <a:ext uri="{FF2B5EF4-FFF2-40B4-BE49-F238E27FC236}">
                    <a16:creationId xmlns:a16="http://schemas.microsoft.com/office/drawing/2014/main" id="{36D6484B-9B19-4A11-96F8-B8FCACC1953E}"/>
                  </a:ext>
                  <a:ext uri="{C183D7F6-B498-43B3-948B-1728B52AA6E4}">
                    <adec:decorative xmlns:adec="http://schemas.microsoft.com/office/drawing/2017/decorative" val="1"/>
                  </a:ext>
                </a:extLst>
              </p:cNvPr>
              <p:cNvSpPr txBox="1"/>
              <p:nvPr/>
            </p:nvSpPr>
            <p:spPr>
              <a:xfrm>
                <a:off x="5555426" y="4377765"/>
                <a:ext cx="463589" cy="276999"/>
              </a:xfrm>
              <a:prstGeom prst="rect">
                <a:avLst/>
              </a:prstGeom>
              <a:noFill/>
            </p:spPr>
            <p:txBody>
              <a:bodyPr wrap="square" rtlCol="0">
                <a:spAutoFit/>
              </a:bodyPr>
              <a:lstStyle/>
              <a:p>
                <a:pPr algn="ctr"/>
                <a:r>
                  <a:rPr lang="en-US" sz="900">
                    <a:solidFill>
                      <a:srgbClr val="6F6F6F"/>
                    </a:solidFill>
                  </a:rPr>
                  <a:t>Nov</a:t>
                </a:r>
              </a:p>
            </p:txBody>
          </p:sp>
          <p:sp>
            <p:nvSpPr>
              <p:cNvPr id="80" name="TextBox 79">
                <a:extLst>
                  <a:ext uri="{FF2B5EF4-FFF2-40B4-BE49-F238E27FC236}">
                    <a16:creationId xmlns:a16="http://schemas.microsoft.com/office/drawing/2014/main" id="{885ABE78-1EEC-ECBD-9DDB-ACE72A398DBD}"/>
                  </a:ext>
                  <a:ext uri="{C183D7F6-B498-43B3-948B-1728B52AA6E4}">
                    <adec:decorative xmlns:adec="http://schemas.microsoft.com/office/drawing/2017/decorative" val="1"/>
                  </a:ext>
                </a:extLst>
              </p:cNvPr>
              <p:cNvSpPr txBox="1"/>
              <p:nvPr/>
            </p:nvSpPr>
            <p:spPr>
              <a:xfrm>
                <a:off x="6214128" y="4377765"/>
                <a:ext cx="450764" cy="276999"/>
              </a:xfrm>
              <a:prstGeom prst="rect">
                <a:avLst/>
              </a:prstGeom>
              <a:noFill/>
            </p:spPr>
            <p:txBody>
              <a:bodyPr wrap="square" rtlCol="0">
                <a:spAutoFit/>
              </a:bodyPr>
              <a:lstStyle/>
              <a:p>
                <a:pPr algn="ctr"/>
                <a:r>
                  <a:rPr lang="en-US" sz="900">
                    <a:solidFill>
                      <a:srgbClr val="6F6F6F"/>
                    </a:solidFill>
                  </a:rPr>
                  <a:t>Dec</a:t>
                </a:r>
              </a:p>
            </p:txBody>
          </p:sp>
          <p:sp>
            <p:nvSpPr>
              <p:cNvPr id="81" name="Rectangle 80">
                <a:extLst>
                  <a:ext uri="{FF2B5EF4-FFF2-40B4-BE49-F238E27FC236}">
                    <a16:creationId xmlns:a16="http://schemas.microsoft.com/office/drawing/2014/main" id="{775261BF-CAD2-2C63-DDCC-695D296D39A5}"/>
                  </a:ext>
                  <a:ext uri="{C183D7F6-B498-43B3-948B-1728B52AA6E4}">
                    <adec:decorative xmlns:adec="http://schemas.microsoft.com/office/drawing/2017/decorative" val="1"/>
                  </a:ext>
                </a:extLst>
              </p:cNvPr>
              <p:cNvSpPr/>
              <p:nvPr/>
            </p:nvSpPr>
            <p:spPr>
              <a:xfrm flipH="1">
                <a:off x="660844" y="3357241"/>
                <a:ext cx="182880" cy="995122"/>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82" name="Rectangle 81">
                <a:extLst>
                  <a:ext uri="{FF2B5EF4-FFF2-40B4-BE49-F238E27FC236}">
                    <a16:creationId xmlns:a16="http://schemas.microsoft.com/office/drawing/2014/main" id="{57DF9D4A-7573-4C21-BF1F-04F0C548C79E}"/>
                  </a:ext>
                  <a:ext uri="{C183D7F6-B498-43B3-948B-1728B52AA6E4}">
                    <adec:decorative xmlns:adec="http://schemas.microsoft.com/office/drawing/2017/decorative" val="1"/>
                  </a:ext>
                </a:extLst>
              </p:cNvPr>
              <p:cNvSpPr/>
              <p:nvPr/>
            </p:nvSpPr>
            <p:spPr>
              <a:xfrm flipH="1">
                <a:off x="756428" y="4178333"/>
                <a:ext cx="182880" cy="1837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84" name="Rectangle 83">
                <a:extLst>
                  <a:ext uri="{FF2B5EF4-FFF2-40B4-BE49-F238E27FC236}">
                    <a16:creationId xmlns:a16="http://schemas.microsoft.com/office/drawing/2014/main" id="{E007EDE3-AD32-831A-7A3E-5B04D7A91F95}"/>
                  </a:ext>
                  <a:ext uri="{C183D7F6-B498-43B3-948B-1728B52AA6E4}">
                    <adec:decorative xmlns:adec="http://schemas.microsoft.com/office/drawing/2017/decorative" val="1"/>
                  </a:ext>
                </a:extLst>
              </p:cNvPr>
              <p:cNvSpPr/>
              <p:nvPr/>
            </p:nvSpPr>
            <p:spPr>
              <a:xfrm flipH="1">
                <a:off x="1137116" y="3525016"/>
                <a:ext cx="182880" cy="827348"/>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85" name="Rectangle 84">
                <a:extLst>
                  <a:ext uri="{FF2B5EF4-FFF2-40B4-BE49-F238E27FC236}">
                    <a16:creationId xmlns:a16="http://schemas.microsoft.com/office/drawing/2014/main" id="{AC3ED39A-E862-1692-7A20-9CE67A687127}"/>
                  </a:ext>
                  <a:ext uri="{C183D7F6-B498-43B3-948B-1728B52AA6E4}">
                    <adec:decorative xmlns:adec="http://schemas.microsoft.com/office/drawing/2017/decorative" val="1"/>
                  </a:ext>
                </a:extLst>
              </p:cNvPr>
              <p:cNvSpPr/>
              <p:nvPr/>
            </p:nvSpPr>
            <p:spPr>
              <a:xfrm flipH="1">
                <a:off x="1232699" y="4031741"/>
                <a:ext cx="182880" cy="3303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87" name="Rectangle 86">
                <a:extLst>
                  <a:ext uri="{FF2B5EF4-FFF2-40B4-BE49-F238E27FC236}">
                    <a16:creationId xmlns:a16="http://schemas.microsoft.com/office/drawing/2014/main" id="{171DE2B9-8FBC-BEAC-D703-C706CEC10A01}"/>
                  </a:ext>
                  <a:ext uri="{C183D7F6-B498-43B3-948B-1728B52AA6E4}">
                    <adec:decorative xmlns:adec="http://schemas.microsoft.com/office/drawing/2017/decorative" val="1"/>
                  </a:ext>
                </a:extLst>
              </p:cNvPr>
              <p:cNvSpPr/>
              <p:nvPr/>
            </p:nvSpPr>
            <p:spPr>
              <a:xfrm flipH="1">
                <a:off x="1603963" y="3687584"/>
                <a:ext cx="182880" cy="664779"/>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88" name="Rectangle 87">
                <a:extLst>
                  <a:ext uri="{FF2B5EF4-FFF2-40B4-BE49-F238E27FC236}">
                    <a16:creationId xmlns:a16="http://schemas.microsoft.com/office/drawing/2014/main" id="{C6982CF6-263A-70E4-666A-02E1788D4607}"/>
                  </a:ext>
                  <a:ext uri="{C183D7F6-B498-43B3-948B-1728B52AA6E4}">
                    <adec:decorative xmlns:adec="http://schemas.microsoft.com/office/drawing/2017/decorative" val="1"/>
                  </a:ext>
                </a:extLst>
              </p:cNvPr>
              <p:cNvSpPr/>
              <p:nvPr/>
            </p:nvSpPr>
            <p:spPr>
              <a:xfrm flipH="1">
                <a:off x="1699061" y="3924045"/>
                <a:ext cx="182880" cy="4380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89" name="Rectangle 88">
                <a:extLst>
                  <a:ext uri="{FF2B5EF4-FFF2-40B4-BE49-F238E27FC236}">
                    <a16:creationId xmlns:a16="http://schemas.microsoft.com/office/drawing/2014/main" id="{9A40D760-40A6-BC22-D61D-E84B0B7A3C11}"/>
                  </a:ext>
                  <a:ext uri="{C183D7F6-B498-43B3-948B-1728B52AA6E4}">
                    <adec:decorative xmlns:adec="http://schemas.microsoft.com/office/drawing/2017/decorative" val="1"/>
                  </a:ext>
                </a:extLst>
              </p:cNvPr>
              <p:cNvSpPr/>
              <p:nvPr/>
            </p:nvSpPr>
            <p:spPr>
              <a:xfrm flipH="1">
                <a:off x="2090042" y="3780548"/>
                <a:ext cx="182880" cy="571815"/>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90" name="Rectangle 89">
                <a:extLst>
                  <a:ext uri="{FF2B5EF4-FFF2-40B4-BE49-F238E27FC236}">
                    <a16:creationId xmlns:a16="http://schemas.microsoft.com/office/drawing/2014/main" id="{7C148360-2F16-7C45-549C-68D330D90E36}"/>
                  </a:ext>
                  <a:ext uri="{C183D7F6-B498-43B3-948B-1728B52AA6E4}">
                    <adec:decorative xmlns:adec="http://schemas.microsoft.com/office/drawing/2017/decorative" val="1"/>
                  </a:ext>
                </a:extLst>
              </p:cNvPr>
              <p:cNvSpPr/>
              <p:nvPr/>
            </p:nvSpPr>
            <p:spPr>
              <a:xfrm flipH="1">
                <a:off x="2178095" y="3790276"/>
                <a:ext cx="182880" cy="5718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91" name="Rectangle 90">
                <a:extLst>
                  <a:ext uri="{FF2B5EF4-FFF2-40B4-BE49-F238E27FC236}">
                    <a16:creationId xmlns:a16="http://schemas.microsoft.com/office/drawing/2014/main" id="{05D464D7-5521-20ED-8F7E-2118644D914A}"/>
                  </a:ext>
                  <a:ext uri="{C183D7F6-B498-43B3-948B-1728B52AA6E4}">
                    <adec:decorative xmlns:adec="http://schemas.microsoft.com/office/drawing/2017/decorative" val="1"/>
                  </a:ext>
                </a:extLst>
              </p:cNvPr>
              <p:cNvSpPr/>
              <p:nvPr/>
            </p:nvSpPr>
            <p:spPr>
              <a:xfrm flipH="1">
                <a:off x="2604405" y="3869434"/>
                <a:ext cx="182880" cy="482930"/>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92" name="Rectangle 91">
                <a:extLst>
                  <a:ext uri="{FF2B5EF4-FFF2-40B4-BE49-F238E27FC236}">
                    <a16:creationId xmlns:a16="http://schemas.microsoft.com/office/drawing/2014/main" id="{6C126448-3E00-DD1F-8D86-0894506A6D4A}"/>
                  </a:ext>
                  <a:ext uri="{C183D7F6-B498-43B3-948B-1728B52AA6E4}">
                    <adec:decorative xmlns:adec="http://schemas.microsoft.com/office/drawing/2017/decorative" val="1"/>
                  </a:ext>
                </a:extLst>
              </p:cNvPr>
              <p:cNvSpPr/>
              <p:nvPr/>
            </p:nvSpPr>
            <p:spPr>
              <a:xfrm flipH="1">
                <a:off x="2688811" y="3705470"/>
                <a:ext cx="182880" cy="65662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93" name="Rectangle 92">
                <a:extLst>
                  <a:ext uri="{FF2B5EF4-FFF2-40B4-BE49-F238E27FC236}">
                    <a16:creationId xmlns:a16="http://schemas.microsoft.com/office/drawing/2014/main" id="{B36947D7-6077-D72A-F4BB-8E11B65BEF34}"/>
                  </a:ext>
                  <a:ext uri="{C183D7F6-B498-43B3-948B-1728B52AA6E4}">
                    <adec:decorative xmlns:adec="http://schemas.microsoft.com/office/drawing/2017/decorative" val="1"/>
                  </a:ext>
                </a:extLst>
              </p:cNvPr>
              <p:cNvSpPr/>
              <p:nvPr/>
            </p:nvSpPr>
            <p:spPr>
              <a:xfrm flipH="1">
                <a:off x="3109337" y="4017935"/>
                <a:ext cx="182880" cy="334428"/>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94" name="Rectangle 93">
                <a:extLst>
                  <a:ext uri="{FF2B5EF4-FFF2-40B4-BE49-F238E27FC236}">
                    <a16:creationId xmlns:a16="http://schemas.microsoft.com/office/drawing/2014/main" id="{752E675B-50F7-83EB-839A-C24DF3DBEE8E}"/>
                  </a:ext>
                  <a:ext uri="{C183D7F6-B498-43B3-948B-1728B52AA6E4}">
                    <adec:decorative xmlns:adec="http://schemas.microsoft.com/office/drawing/2017/decorative" val="1"/>
                  </a:ext>
                </a:extLst>
              </p:cNvPr>
              <p:cNvSpPr/>
              <p:nvPr/>
            </p:nvSpPr>
            <p:spPr>
              <a:xfrm flipH="1">
                <a:off x="3193744" y="3627376"/>
                <a:ext cx="182880" cy="73471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95" name="Rectangle 94">
                <a:extLst>
                  <a:ext uri="{FF2B5EF4-FFF2-40B4-BE49-F238E27FC236}">
                    <a16:creationId xmlns:a16="http://schemas.microsoft.com/office/drawing/2014/main" id="{4C4F3036-A967-B9F8-27AB-2367D76A81A2}"/>
                  </a:ext>
                  <a:ext uri="{C183D7F6-B498-43B3-948B-1728B52AA6E4}">
                    <adec:decorative xmlns:adec="http://schemas.microsoft.com/office/drawing/2017/decorative" val="1"/>
                  </a:ext>
                </a:extLst>
              </p:cNvPr>
              <p:cNvSpPr/>
              <p:nvPr/>
            </p:nvSpPr>
            <p:spPr>
              <a:xfrm flipH="1">
                <a:off x="3614273" y="4017935"/>
                <a:ext cx="182880" cy="334428"/>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96" name="Rectangle 95">
                <a:extLst>
                  <a:ext uri="{FF2B5EF4-FFF2-40B4-BE49-F238E27FC236}">
                    <a16:creationId xmlns:a16="http://schemas.microsoft.com/office/drawing/2014/main" id="{859DF3CE-61AD-EE37-AB59-3AFC8B32FA1F}"/>
                  </a:ext>
                  <a:ext uri="{C183D7F6-B498-43B3-948B-1728B52AA6E4}">
                    <adec:decorative xmlns:adec="http://schemas.microsoft.com/office/drawing/2017/decorative" val="1"/>
                  </a:ext>
                </a:extLst>
              </p:cNvPr>
              <p:cNvSpPr/>
              <p:nvPr/>
            </p:nvSpPr>
            <p:spPr>
              <a:xfrm flipH="1">
                <a:off x="3695553" y="3534744"/>
                <a:ext cx="182880" cy="8273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98" name="Rectangle 97">
                <a:extLst>
                  <a:ext uri="{FF2B5EF4-FFF2-40B4-BE49-F238E27FC236}">
                    <a16:creationId xmlns:a16="http://schemas.microsoft.com/office/drawing/2014/main" id="{0807C8E8-4125-F9B9-081C-25EC40029AEC}"/>
                  </a:ext>
                  <a:ext uri="{C183D7F6-B498-43B3-948B-1728B52AA6E4}">
                    <adec:decorative xmlns:adec="http://schemas.microsoft.com/office/drawing/2017/decorative" val="1"/>
                  </a:ext>
                </a:extLst>
              </p:cNvPr>
              <p:cNvSpPr/>
              <p:nvPr/>
            </p:nvSpPr>
            <p:spPr>
              <a:xfrm flipH="1">
                <a:off x="4128634" y="4017935"/>
                <a:ext cx="182880" cy="334428"/>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99" name="Rectangle 98">
                <a:extLst>
                  <a:ext uri="{FF2B5EF4-FFF2-40B4-BE49-F238E27FC236}">
                    <a16:creationId xmlns:a16="http://schemas.microsoft.com/office/drawing/2014/main" id="{1CF67CC4-17AF-5507-645C-83F31CAA98AD}"/>
                  </a:ext>
                  <a:ext uri="{C183D7F6-B498-43B3-948B-1728B52AA6E4}">
                    <adec:decorative xmlns:adec="http://schemas.microsoft.com/office/drawing/2017/decorative" val="1"/>
                  </a:ext>
                </a:extLst>
              </p:cNvPr>
              <p:cNvSpPr/>
              <p:nvPr/>
            </p:nvSpPr>
            <p:spPr>
              <a:xfrm flipH="1">
                <a:off x="4209914" y="3366969"/>
                <a:ext cx="182880" cy="99512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01" name="Rectangle 100">
                <a:extLst>
                  <a:ext uri="{FF2B5EF4-FFF2-40B4-BE49-F238E27FC236}">
                    <a16:creationId xmlns:a16="http://schemas.microsoft.com/office/drawing/2014/main" id="{35EE66DC-03F5-79B0-7BD6-1926DC5E7527}"/>
                  </a:ext>
                  <a:ext uri="{C183D7F6-B498-43B3-948B-1728B52AA6E4}">
                    <adec:decorative xmlns:adec="http://schemas.microsoft.com/office/drawing/2017/decorative" val="1"/>
                  </a:ext>
                </a:extLst>
              </p:cNvPr>
              <p:cNvSpPr/>
              <p:nvPr/>
            </p:nvSpPr>
            <p:spPr>
              <a:xfrm flipH="1">
                <a:off x="4642995" y="4017935"/>
                <a:ext cx="182880" cy="334428"/>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102" name="Rectangle 101">
                <a:extLst>
                  <a:ext uri="{FF2B5EF4-FFF2-40B4-BE49-F238E27FC236}">
                    <a16:creationId xmlns:a16="http://schemas.microsoft.com/office/drawing/2014/main" id="{933A0FD0-2222-0629-CA5E-CE7776127EA5}"/>
                  </a:ext>
                  <a:ext uri="{C183D7F6-B498-43B3-948B-1728B52AA6E4}">
                    <adec:decorative xmlns:adec="http://schemas.microsoft.com/office/drawing/2017/decorative" val="1"/>
                  </a:ext>
                </a:extLst>
              </p:cNvPr>
              <p:cNvSpPr/>
              <p:nvPr/>
            </p:nvSpPr>
            <p:spPr>
              <a:xfrm flipH="1">
                <a:off x="4724275" y="3203083"/>
                <a:ext cx="182880" cy="115901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03" name="Rectangle 102">
                <a:extLst>
                  <a:ext uri="{FF2B5EF4-FFF2-40B4-BE49-F238E27FC236}">
                    <a16:creationId xmlns:a16="http://schemas.microsoft.com/office/drawing/2014/main" id="{12ACD845-5C46-0EBE-AB42-97E0AFFBDA3C}"/>
                  </a:ext>
                  <a:ext uri="{C183D7F6-B498-43B3-948B-1728B52AA6E4}">
                    <adec:decorative xmlns:adec="http://schemas.microsoft.com/office/drawing/2017/decorative" val="1"/>
                  </a:ext>
                </a:extLst>
              </p:cNvPr>
              <p:cNvSpPr/>
              <p:nvPr/>
            </p:nvSpPr>
            <p:spPr>
              <a:xfrm flipH="1">
                <a:off x="5157356" y="4017935"/>
                <a:ext cx="182880" cy="334428"/>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104" name="Rectangle 103">
                <a:extLst>
                  <a:ext uri="{FF2B5EF4-FFF2-40B4-BE49-F238E27FC236}">
                    <a16:creationId xmlns:a16="http://schemas.microsoft.com/office/drawing/2014/main" id="{7CDD5188-8635-EBE9-5777-B4D412A34BBC}"/>
                  </a:ext>
                  <a:ext uri="{C183D7F6-B498-43B3-948B-1728B52AA6E4}">
                    <adec:decorative xmlns:adec="http://schemas.microsoft.com/office/drawing/2017/decorative" val="1"/>
                  </a:ext>
                </a:extLst>
              </p:cNvPr>
              <p:cNvSpPr/>
              <p:nvPr/>
            </p:nvSpPr>
            <p:spPr>
              <a:xfrm flipH="1">
                <a:off x="5238636" y="3046128"/>
                <a:ext cx="182880" cy="13159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05" name="Rectangle 104">
                <a:extLst>
                  <a:ext uri="{FF2B5EF4-FFF2-40B4-BE49-F238E27FC236}">
                    <a16:creationId xmlns:a16="http://schemas.microsoft.com/office/drawing/2014/main" id="{E26C9555-1197-F879-7303-74A0CC5C2ADD}"/>
                  </a:ext>
                  <a:ext uri="{C183D7F6-B498-43B3-948B-1728B52AA6E4}">
                    <adec:decorative xmlns:adec="http://schemas.microsoft.com/office/drawing/2017/decorative" val="1"/>
                  </a:ext>
                </a:extLst>
              </p:cNvPr>
              <p:cNvSpPr/>
              <p:nvPr/>
            </p:nvSpPr>
            <p:spPr>
              <a:xfrm flipH="1">
                <a:off x="5662288" y="4214657"/>
                <a:ext cx="182880" cy="137706"/>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107" name="Rectangle 106">
                <a:extLst>
                  <a:ext uri="{FF2B5EF4-FFF2-40B4-BE49-F238E27FC236}">
                    <a16:creationId xmlns:a16="http://schemas.microsoft.com/office/drawing/2014/main" id="{25EB13D5-D270-ECBF-9471-10680F687018}"/>
                  </a:ext>
                  <a:ext uri="{C183D7F6-B498-43B3-948B-1728B52AA6E4}">
                    <adec:decorative xmlns:adec="http://schemas.microsoft.com/office/drawing/2017/decorative" val="1"/>
                  </a:ext>
                </a:extLst>
              </p:cNvPr>
              <p:cNvSpPr/>
              <p:nvPr/>
            </p:nvSpPr>
            <p:spPr>
              <a:xfrm flipH="1">
                <a:off x="5747197" y="2870405"/>
                <a:ext cx="182880" cy="14916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08" name="Rectangle 107">
                <a:extLst>
                  <a:ext uri="{FF2B5EF4-FFF2-40B4-BE49-F238E27FC236}">
                    <a16:creationId xmlns:a16="http://schemas.microsoft.com/office/drawing/2014/main" id="{EF0EE329-584E-885B-27AB-F3A793424CC9}"/>
                  </a:ext>
                  <a:ext uri="{C183D7F6-B498-43B3-948B-1728B52AA6E4}">
                    <adec:decorative xmlns:adec="http://schemas.microsoft.com/office/drawing/2017/decorative" val="1"/>
                  </a:ext>
                </a:extLst>
              </p:cNvPr>
              <p:cNvSpPr/>
              <p:nvPr/>
            </p:nvSpPr>
            <p:spPr>
              <a:xfrm flipH="1">
                <a:off x="6368809" y="2668086"/>
                <a:ext cx="182880" cy="169400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09" name="Rectangle 108">
                <a:extLst>
                  <a:ext uri="{FF2B5EF4-FFF2-40B4-BE49-F238E27FC236}">
                    <a16:creationId xmlns:a16="http://schemas.microsoft.com/office/drawing/2014/main" id="{A0AAEA77-BA03-B104-3252-4D51DAB987DD}"/>
                  </a:ext>
                  <a:ext uri="{C183D7F6-B498-43B3-948B-1728B52AA6E4}">
                    <adec:decorative xmlns:adec="http://schemas.microsoft.com/office/drawing/2017/decorative" val="1"/>
                  </a:ext>
                </a:extLst>
              </p:cNvPr>
              <p:cNvSpPr/>
              <p:nvPr/>
            </p:nvSpPr>
            <p:spPr>
              <a:xfrm flipH="1">
                <a:off x="7129261" y="1721216"/>
                <a:ext cx="182880" cy="264087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10" name="Rectangle 109">
                <a:extLst>
                  <a:ext uri="{FF2B5EF4-FFF2-40B4-BE49-F238E27FC236}">
                    <a16:creationId xmlns:a16="http://schemas.microsoft.com/office/drawing/2014/main" id="{B1305216-A71C-3698-C259-88319BBB3264}"/>
                  </a:ext>
                  <a:ext uri="{C183D7F6-B498-43B3-948B-1728B52AA6E4}">
                    <adec:decorative xmlns:adec="http://schemas.microsoft.com/office/drawing/2017/decorative" val="1"/>
                  </a:ext>
                </a:extLst>
              </p:cNvPr>
              <p:cNvSpPr/>
              <p:nvPr/>
            </p:nvSpPr>
            <p:spPr>
              <a:xfrm flipH="1">
                <a:off x="7889712" y="501294"/>
                <a:ext cx="182880" cy="3860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14" name="TextBox 113">
                <a:extLst>
                  <a:ext uri="{FF2B5EF4-FFF2-40B4-BE49-F238E27FC236}">
                    <a16:creationId xmlns:a16="http://schemas.microsoft.com/office/drawing/2014/main" id="{7C10429F-3F9E-A72A-A009-8C0ABF980531}"/>
                  </a:ext>
                  <a:ext uri="{C183D7F6-B498-43B3-948B-1728B52AA6E4}">
                    <adec:decorative xmlns:adec="http://schemas.microsoft.com/office/drawing/2017/decorative" val="1"/>
                  </a:ext>
                </a:extLst>
              </p:cNvPr>
              <p:cNvSpPr txBox="1"/>
              <p:nvPr/>
            </p:nvSpPr>
            <p:spPr>
              <a:xfrm>
                <a:off x="6886325" y="4377765"/>
                <a:ext cx="642316" cy="276999"/>
              </a:xfrm>
              <a:prstGeom prst="rect">
                <a:avLst/>
              </a:prstGeom>
              <a:noFill/>
            </p:spPr>
            <p:txBody>
              <a:bodyPr wrap="square" rtlCol="0">
                <a:spAutoFit/>
              </a:bodyPr>
              <a:lstStyle/>
              <a:p>
                <a:pPr algn="ctr"/>
                <a:r>
                  <a:rPr lang="en-US" sz="900">
                    <a:solidFill>
                      <a:srgbClr val="6F6F6F"/>
                    </a:solidFill>
                  </a:rPr>
                  <a:t>Year 2</a:t>
                </a:r>
              </a:p>
            </p:txBody>
          </p:sp>
          <p:sp>
            <p:nvSpPr>
              <p:cNvPr id="115" name="TextBox 114">
                <a:extLst>
                  <a:ext uri="{FF2B5EF4-FFF2-40B4-BE49-F238E27FC236}">
                    <a16:creationId xmlns:a16="http://schemas.microsoft.com/office/drawing/2014/main" id="{49B4B74C-44C1-17EC-9653-DC2B91615CFB}"/>
                  </a:ext>
                  <a:ext uri="{C183D7F6-B498-43B3-948B-1728B52AA6E4}">
                    <adec:decorative xmlns:adec="http://schemas.microsoft.com/office/drawing/2017/decorative" val="1"/>
                  </a:ext>
                </a:extLst>
              </p:cNvPr>
              <p:cNvSpPr txBox="1"/>
              <p:nvPr/>
            </p:nvSpPr>
            <p:spPr>
              <a:xfrm>
                <a:off x="7659994" y="4377765"/>
                <a:ext cx="642316" cy="276999"/>
              </a:xfrm>
              <a:prstGeom prst="rect">
                <a:avLst/>
              </a:prstGeom>
              <a:noFill/>
            </p:spPr>
            <p:txBody>
              <a:bodyPr wrap="square" rtlCol="0">
                <a:spAutoFit/>
              </a:bodyPr>
              <a:lstStyle/>
              <a:p>
                <a:pPr algn="ctr"/>
                <a:r>
                  <a:rPr lang="en-US" sz="900">
                    <a:solidFill>
                      <a:srgbClr val="6F6F6F"/>
                    </a:solidFill>
                  </a:rPr>
                  <a:t>Year 3</a:t>
                </a:r>
              </a:p>
            </p:txBody>
          </p:sp>
        </p:grpSp>
        <p:grpSp>
          <p:nvGrpSpPr>
            <p:cNvPr id="25" name="Group 24">
              <a:extLst>
                <a:ext uri="{FF2B5EF4-FFF2-40B4-BE49-F238E27FC236}">
                  <a16:creationId xmlns:a16="http://schemas.microsoft.com/office/drawing/2014/main" id="{F84029E0-73C4-804C-B3FE-A02C9B358E23}"/>
                </a:ext>
              </a:extLst>
            </p:cNvPr>
            <p:cNvGrpSpPr/>
            <p:nvPr/>
          </p:nvGrpSpPr>
          <p:grpSpPr>
            <a:xfrm>
              <a:off x="4819951" y="2183194"/>
              <a:ext cx="3327614" cy="1432128"/>
              <a:chOff x="1331186" y="2461309"/>
              <a:chExt cx="3327614" cy="1432128"/>
            </a:xfrm>
          </p:grpSpPr>
          <p:sp>
            <p:nvSpPr>
              <p:cNvPr id="26" name="Rectangle 25">
                <a:extLst>
                  <a:ext uri="{FF2B5EF4-FFF2-40B4-BE49-F238E27FC236}">
                    <a16:creationId xmlns:a16="http://schemas.microsoft.com/office/drawing/2014/main" id="{0C989DD6-DBE7-59C5-D20D-0D28AAB36C72}"/>
                  </a:ext>
                  <a:ext uri="{C183D7F6-B498-43B3-948B-1728B52AA6E4}">
                    <adec:decorative xmlns:adec="http://schemas.microsoft.com/office/drawing/2017/decorative" val="1"/>
                  </a:ext>
                </a:extLst>
              </p:cNvPr>
              <p:cNvSpPr/>
              <p:nvPr/>
            </p:nvSpPr>
            <p:spPr>
              <a:xfrm>
                <a:off x="1331186" y="2546437"/>
                <a:ext cx="155553" cy="424459"/>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27" name="TextBox 26">
                <a:extLst>
                  <a:ext uri="{FF2B5EF4-FFF2-40B4-BE49-F238E27FC236}">
                    <a16:creationId xmlns:a16="http://schemas.microsoft.com/office/drawing/2014/main" id="{692FBDD2-5EF5-E78B-9831-5D1C7B7A6475}"/>
                  </a:ext>
                  <a:ext uri="{C183D7F6-B498-43B3-948B-1728B52AA6E4}">
                    <adec:decorative xmlns:adec="http://schemas.microsoft.com/office/drawing/2017/decorative" val="1"/>
                  </a:ext>
                </a:extLst>
              </p:cNvPr>
              <p:cNvSpPr txBox="1"/>
              <p:nvPr/>
            </p:nvSpPr>
            <p:spPr>
              <a:xfrm>
                <a:off x="1563958" y="2461309"/>
                <a:ext cx="877163" cy="353943"/>
              </a:xfrm>
              <a:prstGeom prst="rect">
                <a:avLst/>
              </a:prstGeom>
              <a:noFill/>
            </p:spPr>
            <p:txBody>
              <a:bodyPr wrap="none" rtlCol="0">
                <a:spAutoFit/>
              </a:bodyPr>
              <a:lstStyle/>
              <a:p>
                <a:r>
                  <a:rPr lang="en-US" sz="1700">
                    <a:solidFill>
                      <a:srgbClr val="007A96"/>
                    </a:solidFill>
                  </a:rPr>
                  <a:t>LPFSA</a:t>
                </a:r>
              </a:p>
            </p:txBody>
          </p:sp>
          <p:sp>
            <p:nvSpPr>
              <p:cNvPr id="28" name="Title 2">
                <a:extLst>
                  <a:ext uri="{FF2B5EF4-FFF2-40B4-BE49-F238E27FC236}">
                    <a16:creationId xmlns:a16="http://schemas.microsoft.com/office/drawing/2014/main" id="{AA3D1281-12D5-1C45-3AF1-FD04BD5CDFE4}"/>
                  </a:ext>
                  <a:ext uri="{C183D7F6-B498-43B3-948B-1728B52AA6E4}">
                    <adec:decorative xmlns:adec="http://schemas.microsoft.com/office/drawing/2017/decorative" val="1"/>
                  </a:ext>
                </a:extLst>
              </p:cNvPr>
              <p:cNvSpPr txBox="1">
                <a:spLocks/>
              </p:cNvSpPr>
              <p:nvPr/>
            </p:nvSpPr>
            <p:spPr>
              <a:xfrm>
                <a:off x="1536526" y="2662278"/>
                <a:ext cx="3103943"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r>
                  <a:rPr lang="en-US" sz="1400" b="0">
                    <a:solidFill>
                      <a:schemeClr val="tx1"/>
                    </a:solidFill>
                    <a:latin typeface="+mn-lt"/>
                  </a:rPr>
                  <a:t>Short-term spending</a:t>
                </a:r>
              </a:p>
            </p:txBody>
          </p:sp>
          <p:sp>
            <p:nvSpPr>
              <p:cNvPr id="29" name="TextBox 28">
                <a:extLst>
                  <a:ext uri="{FF2B5EF4-FFF2-40B4-BE49-F238E27FC236}">
                    <a16:creationId xmlns:a16="http://schemas.microsoft.com/office/drawing/2014/main" id="{67F559CE-DA32-8AF9-C1FF-016333140B7F}"/>
                  </a:ext>
                  <a:ext uri="{C183D7F6-B498-43B3-948B-1728B52AA6E4}">
                    <adec:decorative xmlns:adec="http://schemas.microsoft.com/office/drawing/2017/decorative" val="1"/>
                  </a:ext>
                </a:extLst>
              </p:cNvPr>
              <p:cNvSpPr txBox="1"/>
              <p:nvPr/>
            </p:nvSpPr>
            <p:spPr>
              <a:xfrm>
                <a:off x="1564001" y="3233090"/>
                <a:ext cx="633507" cy="353943"/>
              </a:xfrm>
              <a:prstGeom prst="rect">
                <a:avLst/>
              </a:prstGeom>
              <a:noFill/>
            </p:spPr>
            <p:txBody>
              <a:bodyPr wrap="none" rtlCol="0">
                <a:spAutoFit/>
              </a:bodyPr>
              <a:lstStyle/>
              <a:p>
                <a:r>
                  <a:rPr lang="en-US" sz="1700">
                    <a:solidFill>
                      <a:schemeClr val="tx2"/>
                    </a:solidFill>
                  </a:rPr>
                  <a:t>HSA</a:t>
                </a:r>
              </a:p>
            </p:txBody>
          </p:sp>
          <p:sp>
            <p:nvSpPr>
              <p:cNvPr id="45" name="Title 2">
                <a:extLst>
                  <a:ext uri="{FF2B5EF4-FFF2-40B4-BE49-F238E27FC236}">
                    <a16:creationId xmlns:a16="http://schemas.microsoft.com/office/drawing/2014/main" id="{D759B8A3-E739-7C8E-6D21-A7669023105F}"/>
                  </a:ext>
                  <a:ext uri="{C183D7F6-B498-43B3-948B-1728B52AA6E4}">
                    <adec:decorative xmlns:adec="http://schemas.microsoft.com/office/drawing/2017/decorative" val="1"/>
                  </a:ext>
                </a:extLst>
              </p:cNvPr>
              <p:cNvSpPr txBox="1">
                <a:spLocks/>
              </p:cNvSpPr>
              <p:nvPr/>
            </p:nvSpPr>
            <p:spPr>
              <a:xfrm>
                <a:off x="1554857" y="3431772"/>
                <a:ext cx="3103943"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r>
                  <a:rPr lang="en-US" sz="1400" b="0">
                    <a:solidFill>
                      <a:schemeClr val="tx1"/>
                    </a:solidFill>
                    <a:latin typeface="+mn-lt"/>
                  </a:rPr>
                  <a:t>Long-term saving</a:t>
                </a:r>
              </a:p>
            </p:txBody>
          </p:sp>
          <p:sp>
            <p:nvSpPr>
              <p:cNvPr id="46" name="Rectangle 45">
                <a:extLst>
                  <a:ext uri="{FF2B5EF4-FFF2-40B4-BE49-F238E27FC236}">
                    <a16:creationId xmlns:a16="http://schemas.microsoft.com/office/drawing/2014/main" id="{D27CC4DB-47D8-BDDC-FE18-29DD2D5D910B}"/>
                  </a:ext>
                  <a:ext uri="{C183D7F6-B498-43B3-948B-1728B52AA6E4}">
                    <adec:decorative xmlns:adec="http://schemas.microsoft.com/office/drawing/2017/decorative" val="1"/>
                  </a:ext>
                </a:extLst>
              </p:cNvPr>
              <p:cNvSpPr/>
              <p:nvPr/>
            </p:nvSpPr>
            <p:spPr>
              <a:xfrm>
                <a:off x="1335679" y="3318238"/>
                <a:ext cx="155553" cy="42445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grpSp>
      <p:sp>
        <p:nvSpPr>
          <p:cNvPr id="3" name="Content Placeholder 2">
            <a:extLst>
              <a:ext uri="{FF2B5EF4-FFF2-40B4-BE49-F238E27FC236}">
                <a16:creationId xmlns:a16="http://schemas.microsoft.com/office/drawing/2014/main" id="{2F9CA915-CBF1-E378-0309-FE555E0C23F4}"/>
              </a:ext>
            </a:extLst>
          </p:cNvPr>
          <p:cNvSpPr>
            <a:spLocks noGrp="1"/>
          </p:cNvSpPr>
          <p:nvPr>
            <p:ph sz="quarter" idx="15"/>
          </p:nvPr>
        </p:nvSpPr>
        <p:spPr/>
        <p:txBody>
          <a:bodyPr/>
          <a:lstStyle/>
          <a:p>
            <a:endParaRPr lang="en-US"/>
          </a:p>
        </p:txBody>
      </p:sp>
    </p:spTree>
    <p:extLst>
      <p:ext uri="{BB962C8B-B14F-4D97-AF65-F5344CB8AC3E}">
        <p14:creationId xmlns:p14="http://schemas.microsoft.com/office/powerpoint/2010/main" val="1514356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6516F177-5C25-9504-2940-1F0D5B7B959D}"/>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a:stretch/>
        </p:blipFill>
        <p:spPr>
          <a:xfrm>
            <a:off x="2474259" y="-4"/>
            <a:ext cx="9704805" cy="6857999"/>
          </a:xfrm>
        </p:spPr>
      </p:pic>
      <p:sp>
        <p:nvSpPr>
          <p:cNvPr id="8" name="Rectangle 7">
            <a:extLst>
              <a:ext uri="{FF2B5EF4-FFF2-40B4-BE49-F238E27FC236}">
                <a16:creationId xmlns:a16="http://schemas.microsoft.com/office/drawing/2014/main" id="{EB2FB91C-993C-EEF2-FAE2-07869A2FCA9E}"/>
              </a:ext>
              <a:ext uri="{C183D7F6-B498-43B3-948B-1728B52AA6E4}">
                <adec:decorative xmlns:adec="http://schemas.microsoft.com/office/drawing/2017/decorative" val="1"/>
              </a:ext>
            </a:extLst>
          </p:cNvPr>
          <p:cNvSpPr/>
          <p:nvPr/>
        </p:nvSpPr>
        <p:spPr>
          <a:xfrm>
            <a:off x="2346698" y="0"/>
            <a:ext cx="5058149"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no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8314099E-D0BF-A00C-3137-A7928D5C7975}"/>
              </a:ext>
            </a:extLst>
          </p:cNvPr>
          <p:cNvSpPr>
            <a:spLocks noGrp="1"/>
          </p:cNvSpPr>
          <p:nvPr>
            <p:ph type="title"/>
          </p:nvPr>
        </p:nvSpPr>
        <p:spPr>
          <a:xfrm>
            <a:off x="853442" y="365761"/>
            <a:ext cx="5247652" cy="1400983"/>
          </a:xfrm>
        </p:spPr>
        <p:txBody>
          <a:bodyPr wrap="square" anchor="t">
            <a:normAutofit/>
          </a:bodyPr>
          <a:lstStyle/>
          <a:p>
            <a:r>
              <a:rPr lang="en-US">
                <a:latin typeface="Arial" panose="020B0604020202020204" pitchFamily="34" charset="0"/>
                <a:cs typeface="Arial" panose="020B0604020202020204" pitchFamily="34" charset="0"/>
              </a:rPr>
              <a:t>Tips</a:t>
            </a:r>
            <a:r>
              <a:rPr lang="en-US" spc="40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to</a:t>
            </a:r>
            <a:r>
              <a:rPr lang="en-US" spc="400">
                <a:latin typeface="Arial" panose="020B0604020202020204" pitchFamily="34" charset="0"/>
                <a:cs typeface="Arial" panose="020B0604020202020204" pitchFamily="34" charset="0"/>
              </a:rPr>
              <a:t> </a:t>
            </a:r>
            <a:br>
              <a:rPr lang="en-US" spc="400">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spend smarter</a:t>
            </a:r>
          </a:p>
        </p:txBody>
      </p:sp>
      <p:sp>
        <p:nvSpPr>
          <p:cNvPr id="5" name="Content Placeholder 4">
            <a:extLst>
              <a:ext uri="{FF2B5EF4-FFF2-40B4-BE49-F238E27FC236}">
                <a16:creationId xmlns:a16="http://schemas.microsoft.com/office/drawing/2014/main" id="{652F1F80-5C72-42C7-CFD7-0566B5B20A19}"/>
              </a:ext>
            </a:extLst>
          </p:cNvPr>
          <p:cNvSpPr>
            <a:spLocks noGrp="1"/>
          </p:cNvSpPr>
          <p:nvPr>
            <p:ph sz="quarter" idx="14"/>
          </p:nvPr>
        </p:nvSpPr>
        <p:spPr>
          <a:xfrm>
            <a:off x="853018" y="2143239"/>
            <a:ext cx="3754841" cy="3166481"/>
          </a:xfrm>
        </p:spPr>
        <p:txBody>
          <a:bodyPr>
            <a:normAutofit/>
          </a:bodyPr>
          <a:lstStyle/>
          <a:p>
            <a:pPr marL="404813" indent="-404813">
              <a:spcBef>
                <a:spcPts val="1600"/>
              </a:spcBef>
              <a:buClr>
                <a:schemeClr val="tx1"/>
              </a:buClr>
              <a:buFont typeface="Wingdings" pitchFamily="2" charset="2"/>
              <a:buChar char="ü"/>
            </a:pPr>
            <a:r>
              <a:rPr lang="en-US" sz="2400">
                <a:latin typeface="Arial" panose="020B0604020202020204" pitchFamily="34" charset="0"/>
                <a:cs typeface="Arial" panose="020B0604020202020204" pitchFamily="34" charset="0"/>
              </a:rPr>
              <a:t>Plan your spending </a:t>
            </a:r>
          </a:p>
          <a:p>
            <a:pPr marL="404813" indent="-404813">
              <a:spcBef>
                <a:spcPts val="1600"/>
              </a:spcBef>
              <a:buClr>
                <a:schemeClr val="tx1"/>
              </a:buClr>
              <a:buFont typeface="Wingdings" pitchFamily="2" charset="2"/>
              <a:buChar char="ü"/>
            </a:pPr>
            <a:r>
              <a:rPr lang="en-US" sz="2400">
                <a:latin typeface="Arial" panose="020B0604020202020204" pitchFamily="34" charset="0"/>
                <a:cs typeface="Arial" panose="020B0604020202020204" pitchFamily="34" charset="0"/>
              </a:rPr>
              <a:t>Save receipts </a:t>
            </a:r>
          </a:p>
          <a:p>
            <a:pPr marL="404813" indent="-404813">
              <a:spcBef>
                <a:spcPts val="1600"/>
              </a:spcBef>
              <a:buClr>
                <a:schemeClr val="tx1"/>
              </a:buClr>
              <a:buFont typeface="Wingdings" pitchFamily="2" charset="2"/>
              <a:buChar char="ü"/>
            </a:pPr>
            <a:r>
              <a:rPr lang="en-US" sz="2400">
                <a:latin typeface="Arial" panose="020B0604020202020204" pitchFamily="34" charset="0"/>
                <a:cs typeface="Arial" panose="020B0604020202020204" pitchFamily="34" charset="0"/>
              </a:rPr>
              <a:t>No double dipping </a:t>
            </a:r>
          </a:p>
        </p:txBody>
      </p:sp>
    </p:spTree>
    <p:extLst>
      <p:ext uri="{BB962C8B-B14F-4D97-AF65-F5344CB8AC3E}">
        <p14:creationId xmlns:p14="http://schemas.microsoft.com/office/powerpoint/2010/main" val="2978921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397FE1-7AD0-01D7-6011-A6598FD21247}"/>
              </a:ext>
              <a:ext uri="{C183D7F6-B498-43B3-948B-1728B52AA6E4}">
                <adec:decorative xmlns:adec="http://schemas.microsoft.com/office/drawing/2017/decorative" val="1"/>
              </a:ext>
            </a:extLst>
          </p:cNvPr>
          <p:cNvSpPr/>
          <p:nvPr/>
        </p:nvSpPr>
        <p:spPr>
          <a:xfrm>
            <a:off x="6760020" y="1"/>
            <a:ext cx="543198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b="1">
              <a:solidFill>
                <a:srgbClr val="00AAC6"/>
              </a:solidFill>
              <a:latin typeface="Arial" panose="020B0604020202020204" pitchFamily="34" charset="0"/>
            </a:endParaRPr>
          </a:p>
        </p:txBody>
      </p:sp>
      <p:grpSp>
        <p:nvGrpSpPr>
          <p:cNvPr id="12" name="Group 11">
            <a:extLst>
              <a:ext uri="{FF2B5EF4-FFF2-40B4-BE49-F238E27FC236}">
                <a16:creationId xmlns:a16="http://schemas.microsoft.com/office/drawing/2014/main" id="{0FEC81D8-F30F-AD81-3670-F7F1221D65BD}"/>
              </a:ext>
              <a:ext uri="{C183D7F6-B498-43B3-948B-1728B52AA6E4}">
                <adec:decorative xmlns:adec="http://schemas.microsoft.com/office/drawing/2017/decorative" val="1"/>
              </a:ext>
            </a:extLst>
          </p:cNvPr>
          <p:cNvGrpSpPr/>
          <p:nvPr/>
        </p:nvGrpSpPr>
        <p:grpSpPr>
          <a:xfrm>
            <a:off x="916924" y="577208"/>
            <a:ext cx="1031154" cy="1031152"/>
            <a:chOff x="4181310" y="1066071"/>
            <a:chExt cx="773365" cy="773364"/>
          </a:xfrm>
        </p:grpSpPr>
        <p:sp>
          <p:nvSpPr>
            <p:cNvPr id="13" name="Oval 12">
              <a:extLst>
                <a:ext uri="{FF2B5EF4-FFF2-40B4-BE49-F238E27FC236}">
                  <a16:creationId xmlns:a16="http://schemas.microsoft.com/office/drawing/2014/main" id="{BD69A89D-5B3E-D02C-900D-FADBA888FC74}"/>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129E812-713F-D787-2097-4AE1FFD4AD8C}"/>
                </a:ext>
                <a:ext uri="{C183D7F6-B498-43B3-948B-1728B52AA6E4}">
                  <adec:decorative xmlns:adec="http://schemas.microsoft.com/office/drawing/2017/decorative" val="1"/>
                </a:ext>
              </a:extLst>
            </p:cNvPr>
            <p:cNvSpPr txBox="1"/>
            <p:nvPr/>
          </p:nvSpPr>
          <p:spPr>
            <a:xfrm>
              <a:off x="4181310" y="1257293"/>
              <a:ext cx="773365" cy="517834"/>
            </a:xfrm>
            <a:prstGeom prst="rect">
              <a:avLst/>
            </a:prstGeom>
            <a:noFill/>
          </p:spPr>
          <p:txBody>
            <a:bodyPr wrap="square" rtlCol="0">
              <a:spAutoFit/>
            </a:bodyPr>
            <a:lstStyle/>
            <a:p>
              <a:pPr algn="ctr" defTabSz="609570">
                <a:lnSpc>
                  <a:spcPts val="4613"/>
                </a:lnSpc>
              </a:pPr>
              <a:r>
                <a:rPr lang="en-US" sz="5333" b="1">
                  <a:solidFill>
                    <a:srgbClr val="FFFFFF"/>
                  </a:solidFill>
                  <a:latin typeface="Arial" panose="020B0604020202020204" pitchFamily="34" charset="0"/>
                  <a:cs typeface="Arial" panose="020B0604020202020204" pitchFamily="34" charset="0"/>
                </a:rPr>
                <a:t>?</a:t>
              </a:r>
            </a:p>
          </p:txBody>
        </p:sp>
      </p:grpSp>
      <p:sp>
        <p:nvSpPr>
          <p:cNvPr id="17" name="TextBox 16">
            <a:extLst>
              <a:ext uri="{FF2B5EF4-FFF2-40B4-BE49-F238E27FC236}">
                <a16:creationId xmlns:a16="http://schemas.microsoft.com/office/drawing/2014/main" id="{56365BE2-0616-C949-12A2-795A94C27AD4}"/>
              </a:ext>
            </a:extLst>
          </p:cNvPr>
          <p:cNvSpPr txBox="1"/>
          <p:nvPr/>
        </p:nvSpPr>
        <p:spPr>
          <a:xfrm>
            <a:off x="7657419" y="760641"/>
            <a:ext cx="3981808" cy="4967450"/>
          </a:xfrm>
          <a:prstGeom prst="rect">
            <a:avLst/>
          </a:prstGeom>
          <a:noFill/>
        </p:spPr>
        <p:txBody>
          <a:bodyPr wrap="square" rtlCol="0">
            <a:spAutoFit/>
          </a:bodyPr>
          <a:lstStyle/>
          <a:p>
            <a:pPr marL="460375" indent="-463550" defTabSz="609570">
              <a:lnSpc>
                <a:spcPct val="120000"/>
              </a:lnSpc>
              <a:spcAft>
                <a:spcPts val="2200"/>
              </a:spcAft>
              <a:buFont typeface="+mj-lt"/>
              <a:buAutoNum type="alphaUcPeriod"/>
            </a:pPr>
            <a:r>
              <a:rPr lang="en-US" sz="2000" dirty="0">
                <a:solidFill>
                  <a:srgbClr val="2A2C2C"/>
                </a:solidFill>
                <a:latin typeface="Arial" panose="020B0604020202020204" pitchFamily="34" charset="0"/>
                <a:cs typeface="Arial" panose="020B0604020202020204" pitchFamily="34" charset="0"/>
              </a:rPr>
              <a:t>Maximize your HSA contributions &amp; use your LPFSA for expected dental and vision needs</a:t>
            </a:r>
          </a:p>
          <a:p>
            <a:pPr marL="460375" indent="-463550" defTabSz="609570">
              <a:lnSpc>
                <a:spcPct val="120000"/>
              </a:lnSpc>
              <a:spcAft>
                <a:spcPts val="2200"/>
              </a:spcAft>
              <a:buFont typeface="+mj-lt"/>
              <a:buAutoNum type="alphaUcPeriod"/>
            </a:pPr>
            <a:r>
              <a:rPr lang="en-US" sz="2000" dirty="0">
                <a:solidFill>
                  <a:srgbClr val="2A2C2C"/>
                </a:solidFill>
                <a:latin typeface="Arial" panose="020B0604020202020204" pitchFamily="34" charset="0"/>
                <a:cs typeface="Arial" panose="020B0604020202020204" pitchFamily="34" charset="0"/>
              </a:rPr>
              <a:t>Get your LPFSA funds at the start of the plan year</a:t>
            </a:r>
          </a:p>
          <a:p>
            <a:pPr marL="460375" indent="-463550" defTabSz="609570">
              <a:lnSpc>
                <a:spcPct val="120000"/>
              </a:lnSpc>
              <a:spcAft>
                <a:spcPts val="2200"/>
              </a:spcAft>
              <a:buFont typeface="+mj-lt"/>
              <a:buAutoNum type="alphaUcPeriod"/>
            </a:pPr>
            <a:r>
              <a:rPr lang="en-US" sz="2000" dirty="0">
                <a:solidFill>
                  <a:srgbClr val="2A2C2C"/>
                </a:solidFill>
                <a:latin typeface="Arial" panose="020B0604020202020204" pitchFamily="34" charset="0"/>
                <a:cs typeface="Arial" panose="020B0604020202020204" pitchFamily="34" charset="0"/>
              </a:rPr>
              <a:t>Invest your HSA funds </a:t>
            </a:r>
            <a:br>
              <a:rPr lang="en-US" sz="2000" dirty="0">
                <a:solidFill>
                  <a:srgbClr val="2A2C2C"/>
                </a:solidFill>
                <a:latin typeface="Arial" panose="020B0604020202020204" pitchFamily="34" charset="0"/>
                <a:cs typeface="Arial" panose="020B0604020202020204" pitchFamily="34" charset="0"/>
              </a:rPr>
            </a:br>
            <a:r>
              <a:rPr lang="en-US" sz="2000" dirty="0">
                <a:solidFill>
                  <a:srgbClr val="2A2C2C"/>
                </a:solidFill>
                <a:latin typeface="Arial" panose="020B0604020202020204" pitchFamily="34" charset="0"/>
                <a:cs typeface="Arial" panose="020B0604020202020204" pitchFamily="34" charset="0"/>
              </a:rPr>
              <a:t>for the long-term*</a:t>
            </a:r>
          </a:p>
          <a:p>
            <a:pPr marL="460375" indent="-463550" defTabSz="609570">
              <a:lnSpc>
                <a:spcPct val="120000"/>
              </a:lnSpc>
              <a:spcAft>
                <a:spcPts val="2200"/>
              </a:spcAft>
              <a:buFont typeface="+mj-lt"/>
              <a:buAutoNum type="alphaUcPeriod"/>
            </a:pPr>
            <a:r>
              <a:rPr lang="en-US" sz="2000" dirty="0">
                <a:solidFill>
                  <a:srgbClr val="2A2C2C"/>
                </a:solidFill>
                <a:latin typeface="Arial" panose="020B0604020202020204" pitchFamily="34" charset="0"/>
                <a:cs typeface="Arial" panose="020B0604020202020204" pitchFamily="34" charset="0"/>
              </a:rPr>
              <a:t>Increase your annual tax savings by contributing to both</a:t>
            </a:r>
          </a:p>
        </p:txBody>
      </p:sp>
      <p:sp>
        <p:nvSpPr>
          <p:cNvPr id="3" name="Title 59">
            <a:extLst>
              <a:ext uri="{FF2B5EF4-FFF2-40B4-BE49-F238E27FC236}">
                <a16:creationId xmlns:a16="http://schemas.microsoft.com/office/drawing/2014/main" id="{C7976B4F-B923-D6A1-92E0-EB2FFD82E4F2}"/>
              </a:ext>
            </a:extLst>
          </p:cNvPr>
          <p:cNvSpPr txBox="1">
            <a:spLocks/>
          </p:cNvSpPr>
          <p:nvPr/>
        </p:nvSpPr>
        <p:spPr>
          <a:xfrm>
            <a:off x="853443" y="1839171"/>
            <a:ext cx="5096783"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a:lnSpc>
                <a:spcPct val="110000"/>
              </a:lnSpc>
            </a:pPr>
            <a:r>
              <a:rPr lang="en-US" dirty="0">
                <a:latin typeface="Arial" panose="020B0604020202020204" pitchFamily="34" charset="0"/>
                <a:cs typeface="Arial" panose="020B0604020202020204" pitchFamily="34" charset="0"/>
              </a:rPr>
              <a:t>Which of the LPFSA benefits, paired with an HSA, do you feel you’ll value most?</a:t>
            </a:r>
          </a:p>
        </p:txBody>
      </p:sp>
      <p:sp>
        <p:nvSpPr>
          <p:cNvPr id="2" name="TextBox 1">
            <a:extLst>
              <a:ext uri="{FF2B5EF4-FFF2-40B4-BE49-F238E27FC236}">
                <a16:creationId xmlns:a16="http://schemas.microsoft.com/office/drawing/2014/main" id="{DF376F14-839A-C4E5-7C33-E2C591ACA08D}"/>
              </a:ext>
            </a:extLst>
          </p:cNvPr>
          <p:cNvSpPr txBox="1"/>
          <p:nvPr/>
        </p:nvSpPr>
        <p:spPr>
          <a:xfrm>
            <a:off x="92677" y="5806500"/>
            <a:ext cx="6667343" cy="1071768"/>
          </a:xfrm>
          <a:prstGeom prst="rect">
            <a:avLst/>
          </a:prstGeom>
          <a:noFill/>
        </p:spPr>
        <p:txBody>
          <a:bodyPr wrap="square" rtlCol="0">
            <a:spAutoFit/>
          </a:bodyPr>
          <a:lstStyle/>
          <a:p>
            <a:pPr algn="l">
              <a:lnSpc>
                <a:spcPct val="130000"/>
              </a:lnSpc>
              <a:spcAft>
                <a:spcPts val="600"/>
              </a:spcAft>
            </a:pPr>
            <a:r>
              <a:rPr lang="en-US" sz="1000" dirty="0">
                <a:solidFill>
                  <a:srgbClr val="2A2C2C"/>
                </a:solidFill>
                <a:latin typeface="Arial" panose="020B0604020202020204" pitchFamily="34" charset="0"/>
                <a:cs typeface="Arial" panose="020B0604020202020204" pitchFamily="34" charset="0"/>
              </a:rPr>
              <a:t>*Investments </a:t>
            </a:r>
            <a:r>
              <a:rPr lang="en-US" sz="1000" dirty="0">
                <a:effectLst/>
                <a:latin typeface="Arial" panose="020B0604020202020204" pitchFamily="34" charset="0"/>
                <a:cs typeface="Arial" panose="020B0604020202020204" pitchFamily="34" charset="0"/>
              </a:rPr>
              <a:t>are subject to risk, including the possible loss of the principal invested, and are not FDIC or NCUA insured, or guaranteed by HealthEquity, Inc. Investing through the HealthEquity investment platform is subject to the terms and conditions of the Health Savings Account Custodial Agreement and any applicable investment supplement. Investing may not be suitable for everyone and before making any investments, review the fund’s prospectus.</a:t>
            </a:r>
            <a:endParaRPr lang="en-US" sz="1000" dirty="0">
              <a:solidFill>
                <a:srgbClr val="2A2C2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342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oman pampering a dog.">
            <a:extLst>
              <a:ext uri="{FF2B5EF4-FFF2-40B4-BE49-F238E27FC236}">
                <a16:creationId xmlns:a16="http://schemas.microsoft.com/office/drawing/2014/main" id="{4799F7F1-D1C1-4E45-97E5-E3BDFF167D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076699" y="0"/>
            <a:ext cx="8152995" cy="6858000"/>
          </a:xfrm>
          <a:prstGeom prst="rect">
            <a:avLst/>
          </a:prstGeom>
        </p:spPr>
      </p:pic>
      <p:sp>
        <p:nvSpPr>
          <p:cNvPr id="13" name="Rectangle 12">
            <a:extLst>
              <a:ext uri="{FF2B5EF4-FFF2-40B4-BE49-F238E27FC236}">
                <a16:creationId xmlns:a16="http://schemas.microsoft.com/office/drawing/2014/main" id="{C88F6EB9-4520-4A92-A5A1-ADEEDF09BB5C}"/>
              </a:ext>
              <a:ext uri="{C183D7F6-B498-43B3-948B-1728B52AA6E4}">
                <adec:decorative xmlns:adec="http://schemas.microsoft.com/office/drawing/2017/decorative" val="1"/>
              </a:ext>
            </a:extLst>
          </p:cNvPr>
          <p:cNvSpPr/>
          <p:nvPr/>
        </p:nvSpPr>
        <p:spPr>
          <a:xfrm>
            <a:off x="3445165" y="12032"/>
            <a:ext cx="386584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87FDBD1D-A76E-4799-AAEC-9D19C1C08FAA}"/>
              </a:ext>
              <a:ext uri="{C183D7F6-B498-43B3-948B-1728B52AA6E4}">
                <adec:decorative xmlns:adec="http://schemas.microsoft.com/office/drawing/2017/decorative" val="1"/>
              </a:ext>
            </a:extLst>
          </p:cNvPr>
          <p:cNvSpPr/>
          <p:nvPr/>
        </p:nvSpPr>
        <p:spPr>
          <a:xfrm>
            <a:off x="3846218" y="12032"/>
            <a:ext cx="286407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6DC1A8EB-62B9-4958-838F-B37BCE9FD994}"/>
              </a:ext>
              <a:ext uri="{C183D7F6-B498-43B3-948B-1728B52AA6E4}">
                <adec:decorative xmlns:adec="http://schemas.microsoft.com/office/drawing/2017/decorative" val="1"/>
              </a:ext>
            </a:extLst>
          </p:cNvPr>
          <p:cNvSpPr/>
          <p:nvPr/>
        </p:nvSpPr>
        <p:spPr>
          <a:xfrm>
            <a:off x="3914581" y="0"/>
            <a:ext cx="321012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endParaRPr>
          </a:p>
        </p:txBody>
      </p:sp>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853443" y="365761"/>
            <a:ext cx="6996330" cy="1401089"/>
          </a:xfrm>
        </p:spPr>
        <p:txBody>
          <a:bodyPr/>
          <a:lstStyle/>
          <a:p>
            <a:r>
              <a:rPr lang="en-US" dirty="0">
                <a:latin typeface="Arial" panose="020B0604020202020204" pitchFamily="34" charset="0"/>
                <a:cs typeface="Arial" panose="020B0604020202020204" pitchFamily="34" charset="0"/>
              </a:rPr>
              <a:t>What’s needed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for reimbursement</a:t>
            </a:r>
          </a:p>
        </p:txBody>
      </p:sp>
      <p:sp>
        <p:nvSpPr>
          <p:cNvPr id="2" name="Content Placeholder 1">
            <a:extLst>
              <a:ext uri="{FF2B5EF4-FFF2-40B4-BE49-F238E27FC236}">
                <a16:creationId xmlns:a16="http://schemas.microsoft.com/office/drawing/2014/main" id="{13B63394-5F08-4583-8828-7944E9863268}"/>
              </a:ext>
            </a:extLst>
          </p:cNvPr>
          <p:cNvSpPr>
            <a:spLocks noGrp="1"/>
          </p:cNvSpPr>
          <p:nvPr>
            <p:ph sz="quarter" idx="14"/>
          </p:nvPr>
        </p:nvSpPr>
        <p:spPr>
          <a:xfrm>
            <a:off x="853019" y="1981924"/>
            <a:ext cx="5069480" cy="3672224"/>
          </a:xfrm>
        </p:spPr>
        <p:txBody>
          <a:bodyPr/>
          <a:lstStyle/>
          <a:p>
            <a:pPr marL="0" lvl="0" indent="0">
              <a:buNone/>
            </a:pPr>
            <a:r>
              <a:rPr lang="en-US" noProof="0" dirty="0">
                <a:latin typeface="Arial" panose="020B0604020202020204" pitchFamily="34" charset="0"/>
                <a:cs typeface="Arial" panose="020B0604020202020204" pitchFamily="34" charset="0"/>
              </a:rPr>
              <a:t>Documentation that includes </a:t>
            </a:r>
            <a:br>
              <a:rPr lang="en-US" noProof="0" dirty="0">
                <a:latin typeface="Arial" panose="020B0604020202020204" pitchFamily="34" charset="0"/>
                <a:cs typeface="Arial" panose="020B0604020202020204" pitchFamily="34" charset="0"/>
              </a:rPr>
            </a:br>
            <a:r>
              <a:rPr lang="en-US" noProof="0" dirty="0">
                <a:latin typeface="Arial" panose="020B0604020202020204" pitchFamily="34" charset="0"/>
                <a:cs typeface="Arial" panose="020B0604020202020204" pitchFamily="34" charset="0"/>
              </a:rPr>
              <a:t>the following should be provided:</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Name</a:t>
            </a:r>
            <a:r>
              <a:rPr lang="en-US" sz="2000" dirty="0">
                <a:latin typeface="Arial" panose="020B0604020202020204" pitchFamily="34" charset="0"/>
                <a:cs typeface="Arial" panose="020B0604020202020204" pitchFamily="34" charset="0"/>
              </a:rPr>
              <a:t>s</a:t>
            </a:r>
            <a:r>
              <a:rPr lang="en-US" sz="2000" noProof="0" dirty="0">
                <a:latin typeface="Arial" panose="020B0604020202020204" pitchFamily="34" charset="0"/>
                <a:cs typeface="Arial" panose="020B0604020202020204" pitchFamily="34" charset="0"/>
              </a:rPr>
              <a:t> of providers</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Name</a:t>
            </a:r>
            <a:r>
              <a:rPr lang="en-US" sz="2000" dirty="0">
                <a:latin typeface="Arial" panose="020B0604020202020204" pitchFamily="34" charset="0"/>
                <a:cs typeface="Arial" panose="020B0604020202020204" pitchFamily="34" charset="0"/>
              </a:rPr>
              <a:t>s</a:t>
            </a:r>
            <a:r>
              <a:rPr lang="en-US" sz="2000" noProof="0" dirty="0">
                <a:latin typeface="Arial" panose="020B0604020202020204" pitchFamily="34" charset="0"/>
                <a:cs typeface="Arial" panose="020B0604020202020204" pitchFamily="34" charset="0"/>
              </a:rPr>
              <a:t> of persons who received care or service</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Date</a:t>
            </a:r>
            <a:r>
              <a:rPr lang="en-US" sz="2000" dirty="0">
                <a:latin typeface="Arial" panose="020B0604020202020204" pitchFamily="34" charset="0"/>
                <a:cs typeface="Arial" panose="020B0604020202020204" pitchFamily="34" charset="0"/>
              </a:rPr>
              <a:t>s </a:t>
            </a:r>
            <a:r>
              <a:rPr lang="en-US" sz="2000" noProof="0" dirty="0">
                <a:latin typeface="Arial" panose="020B0604020202020204" pitchFamily="34" charset="0"/>
                <a:cs typeface="Arial" panose="020B0604020202020204" pitchFamily="34" charset="0"/>
              </a:rPr>
              <a:t>of service or care</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Description</a:t>
            </a:r>
            <a:r>
              <a:rPr lang="en-US" sz="2000" dirty="0">
                <a:latin typeface="Arial" panose="020B0604020202020204" pitchFamily="34" charset="0"/>
                <a:cs typeface="Arial" panose="020B0604020202020204" pitchFamily="34" charset="0"/>
              </a:rPr>
              <a:t>s</a:t>
            </a:r>
            <a:r>
              <a:rPr lang="en-US" sz="2000" noProof="0" dirty="0">
                <a:latin typeface="Arial" panose="020B0604020202020204" pitchFamily="34" charset="0"/>
                <a:cs typeface="Arial" panose="020B0604020202020204" pitchFamily="34" charset="0"/>
              </a:rPr>
              <a:t> of services</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Cost</a:t>
            </a:r>
            <a:r>
              <a:rPr lang="en-US" sz="2000" dirty="0">
                <a:latin typeface="Arial" panose="020B0604020202020204" pitchFamily="34" charset="0"/>
                <a:cs typeface="Arial" panose="020B0604020202020204" pitchFamily="34" charset="0"/>
              </a:rPr>
              <a:t>s</a:t>
            </a:r>
            <a:r>
              <a:rPr lang="en-US" sz="2000" noProof="0" dirty="0">
                <a:latin typeface="Arial" panose="020B0604020202020204" pitchFamily="34" charset="0"/>
                <a:cs typeface="Arial" panose="020B0604020202020204" pitchFamily="34" charset="0"/>
              </a:rPr>
              <a:t> of service or care</a:t>
            </a:r>
          </a:p>
        </p:txBody>
      </p:sp>
    </p:spTree>
    <p:extLst>
      <p:ext uri="{BB962C8B-B14F-4D97-AF65-F5344CB8AC3E}">
        <p14:creationId xmlns:p14="http://schemas.microsoft.com/office/powerpoint/2010/main" val="3775745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942985" y="2343961"/>
            <a:ext cx="5451043" cy="3117388"/>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55">
              <a:buChar char="ü"/>
              <a:defRPr/>
            </a:pPr>
            <a:r>
              <a:rPr lang="en-US" sz="2000" dirty="0">
                <a:solidFill>
                  <a:srgbClr val="2A2C2C"/>
                </a:solidFill>
                <a:latin typeface="Arial" panose="020B0604020202020204" pitchFamily="34" charset="0"/>
                <a:ea typeface="Verdana"/>
                <a:cs typeface="Arial" panose="020B0604020202020204" pitchFamily="34" charset="0"/>
              </a:rPr>
              <a:t>24/7 Member Services via call or chat</a:t>
            </a:r>
            <a:endParaRPr lang="en-US" dirty="0">
              <a:latin typeface="Arial" panose="020B0604020202020204" pitchFamily="34" charset="0"/>
              <a:cs typeface="Arial" panose="020B0604020202020204" pitchFamily="34" charset="0"/>
            </a:endParaRPr>
          </a:p>
          <a:p>
            <a:pPr defTabSz="609555">
              <a:buChar char="ü"/>
              <a:defRPr/>
            </a:pPr>
            <a:r>
              <a:rPr lang="en-US" sz="2000" dirty="0">
                <a:solidFill>
                  <a:srgbClr val="2A2C2C"/>
                </a:solidFill>
                <a:latin typeface="Arial" panose="020B0604020202020204" pitchFamily="34" charset="0"/>
                <a:ea typeface="Verdana"/>
                <a:cs typeface="Arial" panose="020B0604020202020204" pitchFamily="34" charset="0"/>
              </a:rPr>
              <a:t>On-the-go access with our mobile app</a:t>
            </a:r>
            <a:r>
              <a:rPr lang="en-US" sz="2000" baseline="30000" dirty="0">
                <a:solidFill>
                  <a:srgbClr val="2A2C2C"/>
                </a:solidFill>
                <a:latin typeface="Arial" panose="020B0604020202020204" pitchFamily="34" charset="0"/>
                <a:ea typeface="Verdana"/>
                <a:cs typeface="Arial" panose="020B0604020202020204" pitchFamily="34" charset="0"/>
              </a:rPr>
              <a:t>*</a:t>
            </a:r>
          </a:p>
          <a:p>
            <a:pPr defTabSz="609555">
              <a:buChar char="ü"/>
              <a:defRPr/>
            </a:pPr>
            <a:r>
              <a:rPr lang="en-US" sz="2000" dirty="0">
                <a:solidFill>
                  <a:srgbClr val="2A2C2C"/>
                </a:solidFill>
                <a:latin typeface="Arial" panose="020B0604020202020204" pitchFamily="34" charset="0"/>
                <a:ea typeface="Verdana"/>
                <a:cs typeface="Arial" panose="020B0604020202020204" pitchFamily="34" charset="0"/>
              </a:rPr>
              <a:t>Fast, convenient payment and reimbursement</a:t>
            </a:r>
            <a:endParaRPr lang="en-US" sz="2400" dirty="0">
              <a:latin typeface="+mn-lt"/>
              <a:cs typeface="Arial"/>
            </a:endParaRPr>
          </a:p>
        </p:txBody>
      </p:sp>
      <p:pic>
        <p:nvPicPr>
          <p:cNvPr id="9" name="Picture Placeholder 8">
            <a:extLst>
              <a:ext uri="{FF2B5EF4-FFF2-40B4-BE49-F238E27FC236}">
                <a16:creationId xmlns:a16="http://schemas.microsoft.com/office/drawing/2014/main" id="{DCFD8D7F-808C-2119-8EB0-1C4DF505442B}"/>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a:stretch/>
        </p:blipFill>
        <p:spPr>
          <a:xfrm>
            <a:off x="6715813" y="-4"/>
            <a:ext cx="5476188" cy="6874239"/>
          </a:xfrm>
          <a:noFill/>
        </p:spPr>
      </p:pic>
      <p:sp>
        <p:nvSpPr>
          <p:cNvPr id="2" name="Title 1">
            <a:extLst>
              <a:ext uri="{FF2B5EF4-FFF2-40B4-BE49-F238E27FC236}">
                <a16:creationId xmlns:a16="http://schemas.microsoft.com/office/drawing/2014/main" id="{E1D11EB9-8F8A-A273-D7D1-A161ACC6779C}"/>
              </a:ext>
            </a:extLst>
          </p:cNvPr>
          <p:cNvSpPr>
            <a:spLocks noGrp="1"/>
          </p:cNvSpPr>
          <p:nvPr>
            <p:ph type="title"/>
          </p:nvPr>
        </p:nvSpPr>
        <p:spPr>
          <a:xfrm>
            <a:off x="942985" y="391195"/>
            <a:ext cx="5772827" cy="1431867"/>
          </a:xfrm>
        </p:spPr>
        <p:txBody>
          <a:bodyPr/>
          <a:lstStyle/>
          <a:p>
            <a:pPr>
              <a:defRPr/>
            </a:pPr>
            <a:r>
              <a:rPr lang="en-US" sz="4400" dirty="0">
                <a:latin typeface="Arial" panose="020B0604020202020204" pitchFamily="34" charset="0"/>
                <a:cs typeface="Arial" panose="020B0604020202020204" pitchFamily="34" charset="0"/>
              </a:rPr>
              <a:t>HealthEquity makes saving easy</a:t>
            </a:r>
          </a:p>
        </p:txBody>
      </p:sp>
      <p:sp>
        <p:nvSpPr>
          <p:cNvPr id="3" name="Content Placeholder 40">
            <a:extLst>
              <a:ext uri="{FF2B5EF4-FFF2-40B4-BE49-F238E27FC236}">
                <a16:creationId xmlns:a16="http://schemas.microsoft.com/office/drawing/2014/main" id="{594C098F-CFF5-404E-7441-F85FF0500B98}"/>
              </a:ext>
            </a:extLst>
          </p:cNvPr>
          <p:cNvSpPr txBox="1">
            <a:spLocks/>
          </p:cNvSpPr>
          <p:nvPr/>
        </p:nvSpPr>
        <p:spPr>
          <a:xfrm>
            <a:off x="621199" y="5982182"/>
            <a:ext cx="5772828" cy="507383"/>
          </a:xfrm>
          <a:prstGeom prst="rect">
            <a:avLst/>
          </a:prstGeom>
        </p:spPr>
        <p:txBody>
          <a:bodyPr vert="horz" wrap="square" lIns="0" tIns="0" rIns="0" bIns="0" rtlCol="0">
            <a:spAutoFit/>
          </a:bodyPr>
          <a:lstStyle>
            <a:lvl1pPr marL="0"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1pPr>
            <a:lvl2pPr marL="177796"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2pPr>
            <a:lvl3pPr marL="347654"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3pPr>
            <a:lvl4pPr marL="517512"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4pPr>
            <a:lvl5pPr marL="519100" indent="0" algn="l" defTabSz="457189" rtl="0" eaLnBrk="1" latinLnBrk="0" hangingPunct="1">
              <a:lnSpc>
                <a:spcPct val="12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baseline="30000" dirty="0">
                <a:solidFill>
                  <a:srgbClr val="2A2C2C"/>
                </a:solidFill>
                <a:latin typeface="Arial" panose="020B0604020202020204" pitchFamily="34" charset="0"/>
              </a:rPr>
              <a:t>*</a:t>
            </a:r>
            <a:r>
              <a:rPr lang="en-US" sz="1333" dirty="0">
                <a:solidFill>
                  <a:srgbClr val="2A2C2C"/>
                </a:solidFill>
                <a:latin typeface="Arial" panose="020B0604020202020204" pitchFamily="34" charset="0"/>
              </a:rPr>
              <a:t>Accounts must be activated via the HealthEquity website or app in order to use the mobile app.</a:t>
            </a:r>
            <a:endParaRPr lang="en-US" sz="1333" dirty="0"/>
          </a:p>
        </p:txBody>
      </p:sp>
    </p:spTree>
    <p:extLst>
      <p:ext uri="{BB962C8B-B14F-4D97-AF65-F5344CB8AC3E}">
        <p14:creationId xmlns:p14="http://schemas.microsoft.com/office/powerpoint/2010/main" val="2957272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853442" y="365761"/>
            <a:ext cx="10836993" cy="666273"/>
          </a:xfrm>
        </p:spPr>
        <p:txBody>
          <a:bodyPr/>
          <a:lstStyle/>
          <a:p>
            <a:r>
              <a:rPr lang="en-US">
                <a:latin typeface="+mj-lt"/>
              </a:rPr>
              <a:t>Get started today!</a:t>
            </a:r>
          </a:p>
        </p:txBody>
      </p:sp>
      <p:sp>
        <p:nvSpPr>
          <p:cNvPr id="41" name="Content Placeholder 40">
            <a:extLst>
              <a:ext uri="{FF2B5EF4-FFF2-40B4-BE49-F238E27FC236}">
                <a16:creationId xmlns:a16="http://schemas.microsoft.com/office/drawing/2014/main" id="{79FA7D3E-33E3-235F-78D6-20AB82DB58FD}"/>
              </a:ext>
            </a:extLst>
          </p:cNvPr>
          <p:cNvSpPr>
            <a:spLocks noGrp="1"/>
          </p:cNvSpPr>
          <p:nvPr>
            <p:ph sz="quarter" idx="15"/>
          </p:nvPr>
        </p:nvSpPr>
        <p:spPr>
          <a:xfrm>
            <a:off x="853017" y="6531734"/>
            <a:ext cx="10744200" cy="179216"/>
          </a:xfrm>
        </p:spPr>
        <p:txBody>
          <a:bodyPr/>
          <a:lstStyle/>
          <a:p>
            <a:r>
              <a:rPr lang="en-US" sz="1000" dirty="0">
                <a:effectLst/>
                <a:latin typeface="Arial" panose="020B0604020202020204" pitchFamily="34" charset="0"/>
                <a:cs typeface="Arial" panose="020B0604020202020204" pitchFamily="34" charset="0"/>
              </a:rPr>
              <a:t>*Accounts must be activated via the HealthEquity website or app in order to use the mobile app.</a:t>
            </a:r>
            <a:endParaRPr lang="en-US" sz="1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FDBDE82-A86B-927B-413A-A1533674F49F}"/>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16" name="TextBox 15">
            <a:extLst>
              <a:ext uri="{FF2B5EF4-FFF2-40B4-BE49-F238E27FC236}">
                <a16:creationId xmlns:a16="http://schemas.microsoft.com/office/drawing/2014/main" id="{9D36CF14-F974-E297-247D-DC197233E6DA}"/>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4EE01458-1418-FEBA-42BB-B405FBCD933E}"/>
              </a:ext>
            </a:extLst>
          </p:cNvPr>
          <p:cNvGrpSpPr/>
          <p:nvPr/>
        </p:nvGrpSpPr>
        <p:grpSpPr>
          <a:xfrm>
            <a:off x="646696" y="1532927"/>
            <a:ext cx="3542075" cy="4081810"/>
            <a:chOff x="60560" y="1057922"/>
            <a:chExt cx="3542075" cy="3633799"/>
          </a:xfrm>
        </p:grpSpPr>
        <p:grpSp>
          <p:nvGrpSpPr>
            <p:cNvPr id="24" name="Group 23">
              <a:extLst>
                <a:ext uri="{FF2B5EF4-FFF2-40B4-BE49-F238E27FC236}">
                  <a16:creationId xmlns:a16="http://schemas.microsoft.com/office/drawing/2014/main" id="{14D3E7BF-1006-5A80-0583-AFB5A304D10C}"/>
                </a:ext>
              </a:extLst>
            </p:cNvPr>
            <p:cNvGrpSpPr/>
            <p:nvPr/>
          </p:nvGrpSpPr>
          <p:grpSpPr>
            <a:xfrm>
              <a:off x="60560" y="1057922"/>
              <a:ext cx="3542075" cy="2988275"/>
              <a:chOff x="-14321" y="1503347"/>
              <a:chExt cx="3542075" cy="2988275"/>
            </a:xfrm>
          </p:grpSpPr>
          <p:sp>
            <p:nvSpPr>
              <p:cNvPr id="26" name="Title 2">
                <a:extLst>
                  <a:ext uri="{FF2B5EF4-FFF2-40B4-BE49-F238E27FC236}">
                    <a16:creationId xmlns:a16="http://schemas.microsoft.com/office/drawing/2014/main" id="{67C485EE-6ED9-1A1E-5B25-92B897CD1244}"/>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28" name="TextBox 27">
                <a:extLst>
                  <a:ext uri="{FF2B5EF4-FFF2-40B4-BE49-F238E27FC236}">
                    <a16:creationId xmlns:a16="http://schemas.microsoft.com/office/drawing/2014/main" id="{518C72F3-FB27-04AD-E64F-5ECABCF5658E}"/>
                  </a:ext>
                </a:extLst>
              </p:cNvPr>
              <p:cNvSpPr txBox="1"/>
              <p:nvPr/>
            </p:nvSpPr>
            <p:spPr>
              <a:xfrm>
                <a:off x="1134103" y="1625930"/>
                <a:ext cx="239365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Sign up </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Arial"/>
                  </a:rPr>
                  <a:t>Enrollment dates: &lt;&lt;start date&gt;&gt; - </a:t>
                </a:r>
                <a:br>
                  <a:rPr kumimoji="0" lang="en-US" sz="1500" b="0" i="0" u="none" strike="noStrike" kern="1200" cap="none" spc="0" normalizeH="0" baseline="0" noProof="0">
                    <a:ln>
                      <a:noFill/>
                    </a:ln>
                    <a:effectLst/>
                    <a:uLnTx/>
                    <a:uFillTx/>
                    <a:latin typeface="Arial"/>
                    <a:ea typeface="+mn-ea"/>
                    <a:cs typeface="Arial"/>
                  </a:rPr>
                </a:br>
                <a:r>
                  <a:rPr kumimoji="0" lang="en-US" sz="1500" b="0" i="0" u="none" strike="noStrike" kern="1200" cap="none" spc="0" normalizeH="0" baseline="0" noProof="0">
                    <a:ln>
                      <a:noFill/>
                    </a:ln>
                    <a:effectLst/>
                    <a:uLnTx/>
                    <a:uFillTx/>
                    <a:latin typeface="Arial"/>
                    <a:ea typeface="+mn-ea"/>
                    <a:cs typeface="Arial"/>
                  </a:rPr>
                  <a:t>&lt;&lt;end date&gt;&gt;</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Arial"/>
                  </a:rPr>
                  <a:t>Enroll here: </a:t>
                </a:r>
                <a:br>
                  <a:rPr kumimoji="0" lang="en-US" sz="1500" b="0" i="0" u="none" strike="noStrike" kern="1200" cap="none" spc="0" normalizeH="0" baseline="0" noProof="0">
                    <a:ln>
                      <a:noFill/>
                    </a:ln>
                    <a:effectLst/>
                    <a:uLnTx/>
                    <a:uFillTx/>
                    <a:latin typeface="Arial"/>
                    <a:ea typeface="+mn-ea"/>
                    <a:cs typeface="Arial"/>
                  </a:rPr>
                </a:br>
                <a:r>
                  <a:rPr kumimoji="0" lang="en-US" sz="1500" b="0" i="0" u="none" strike="noStrike" kern="1200" cap="none" spc="0" normalizeH="0" baseline="0" noProof="0">
                    <a:ln>
                      <a:noFill/>
                    </a:ln>
                    <a:effectLst/>
                    <a:uLnTx/>
                    <a:uFillTx/>
                    <a:latin typeface="Arial"/>
                    <a:ea typeface="+mn-ea"/>
                    <a:cs typeface="Arial"/>
                  </a:rPr>
                  <a:t>&lt;&lt;add custom URL&gt;&gt;</a:t>
                </a:r>
                <a:endParaRPr kumimoji="0" lang="en-US" sz="1500" b="0" i="0" u="none" strike="noStrike" kern="1200" cap="none" spc="0" normalizeH="0" baseline="0" noProof="0">
                  <a:ln>
                    <a:noFill/>
                  </a:ln>
                  <a:effectLst/>
                  <a:uLnTx/>
                  <a:uFillTx/>
                  <a:latin typeface="Arial"/>
                  <a:ea typeface="+mn-ea"/>
                  <a:cs typeface="+mn-cs"/>
                </a:endParaRPr>
              </a:p>
              <a:p>
                <a:pPr marL="285750" marR="0" lvl="0" indent="-285750" algn="l" defTabSz="914400" rtl="0" eaLnBrk="1" fontAlgn="auto" latinLnBrk="0" hangingPunct="1">
                  <a:lnSpc>
                    <a:spcPct val="120000"/>
                  </a:lnSpc>
                  <a:spcBef>
                    <a:spcPts val="0"/>
                  </a:spcBef>
                  <a:spcAft>
                    <a:spcPts val="6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Choose election amount for the year</a:t>
                </a:r>
                <a:endParaRPr kumimoji="0" lang="en-US" sz="1500" b="0" i="0" u="none" strike="noStrike" kern="1200" cap="none" spc="0" normalizeH="0" baseline="0" noProof="0">
                  <a:ln>
                    <a:noFill/>
                  </a:ln>
                  <a:effectLst/>
                  <a:uLnTx/>
                  <a:uFillTx/>
                  <a:latin typeface="Arial"/>
                  <a:ea typeface="+mn-ea"/>
                  <a:cs typeface="Arial"/>
                </a:endParaRPr>
              </a:p>
            </p:txBody>
          </p:sp>
        </p:grpSp>
        <p:cxnSp>
          <p:nvCxnSpPr>
            <p:cNvPr id="25" name="Straight Connector 24">
              <a:extLst>
                <a:ext uri="{FF2B5EF4-FFF2-40B4-BE49-F238E27FC236}">
                  <a16:creationId xmlns:a16="http://schemas.microsoft.com/office/drawing/2014/main" id="{7E248AAA-F3EE-D7E2-76CC-93078BA3A70E}"/>
                </a:ext>
              </a:extLst>
            </p:cNvPr>
            <p:cNvCxnSpPr>
              <a:cxnSpLocks/>
            </p:cNvCxnSpPr>
            <p:nvPr/>
          </p:nvCxnSpPr>
          <p:spPr>
            <a:xfrm>
              <a:off x="910275" y="1269279"/>
              <a:ext cx="0" cy="3422442"/>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41754DF7-654A-C7F3-C169-2BD05B8060B0}"/>
              </a:ext>
            </a:extLst>
          </p:cNvPr>
          <p:cNvGrpSpPr/>
          <p:nvPr/>
        </p:nvGrpSpPr>
        <p:grpSpPr>
          <a:xfrm>
            <a:off x="4325474" y="1532927"/>
            <a:ext cx="3216434" cy="4081811"/>
            <a:chOff x="60560" y="1057922"/>
            <a:chExt cx="3216434" cy="3633800"/>
          </a:xfrm>
        </p:grpSpPr>
        <p:grpSp>
          <p:nvGrpSpPr>
            <p:cNvPr id="30" name="Group 29">
              <a:extLst>
                <a:ext uri="{FF2B5EF4-FFF2-40B4-BE49-F238E27FC236}">
                  <a16:creationId xmlns:a16="http://schemas.microsoft.com/office/drawing/2014/main" id="{CD48E59F-741E-5279-1DC3-3B77F01551DC}"/>
                </a:ext>
              </a:extLst>
            </p:cNvPr>
            <p:cNvGrpSpPr/>
            <p:nvPr/>
          </p:nvGrpSpPr>
          <p:grpSpPr>
            <a:xfrm>
              <a:off x="60560" y="1057922"/>
              <a:ext cx="3216434" cy="2988275"/>
              <a:chOff x="-14321" y="1503347"/>
              <a:chExt cx="3216434" cy="2988275"/>
            </a:xfrm>
          </p:grpSpPr>
          <p:sp>
            <p:nvSpPr>
              <p:cNvPr id="32" name="Title 2">
                <a:extLst>
                  <a:ext uri="{FF2B5EF4-FFF2-40B4-BE49-F238E27FC236}">
                    <a16:creationId xmlns:a16="http://schemas.microsoft.com/office/drawing/2014/main" id="{240E3105-4AB4-BD26-DD38-3A53502E2D43}"/>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33" name="TextBox 32">
                <a:extLst>
                  <a:ext uri="{FF2B5EF4-FFF2-40B4-BE49-F238E27FC236}">
                    <a16:creationId xmlns:a16="http://schemas.microsoft.com/office/drawing/2014/main" id="{53AB8DA6-0162-E786-6821-6A1D05EAF05E}"/>
                  </a:ext>
                </a:extLst>
              </p:cNvPr>
              <p:cNvSpPr txBox="1"/>
              <p:nvPr/>
            </p:nvSpPr>
            <p:spPr>
              <a:xfrm>
                <a:off x="1134102" y="1625930"/>
                <a:ext cx="206801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Contribute</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Pre-tax </a:t>
                </a:r>
                <a:br>
                  <a:rPr kumimoji="0" lang="en-US" sz="1500" b="0" i="0" u="none" strike="noStrike" kern="1200" cap="none" spc="0" normalizeH="0" baseline="0" noProof="0">
                    <a:ln>
                      <a:noFill/>
                    </a:ln>
                    <a:effectLst/>
                    <a:uLnTx/>
                    <a:uFillTx/>
                    <a:latin typeface="Arial"/>
                    <a:ea typeface="+mn-ea"/>
                    <a:cs typeface="+mn-cs"/>
                  </a:rPr>
                </a:br>
                <a:r>
                  <a:rPr kumimoji="0" lang="en-US" sz="1500" b="0" i="0" u="none" strike="noStrike" kern="1200" cap="none" spc="0" normalizeH="0" baseline="0" noProof="0">
                    <a:ln>
                      <a:noFill/>
                    </a:ln>
                    <a:effectLst/>
                    <a:uLnTx/>
                    <a:uFillTx/>
                    <a:latin typeface="Arial"/>
                    <a:ea typeface="+mn-ea"/>
                    <a:cs typeface="+mn-cs"/>
                  </a:rPr>
                  <a:t>through payroll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Amount withheld from each paycheck is typically equal</a:t>
                </a:r>
              </a:p>
            </p:txBody>
          </p:sp>
        </p:grpSp>
        <p:cxnSp>
          <p:nvCxnSpPr>
            <p:cNvPr id="31" name="Straight Connector 30">
              <a:extLst>
                <a:ext uri="{FF2B5EF4-FFF2-40B4-BE49-F238E27FC236}">
                  <a16:creationId xmlns:a16="http://schemas.microsoft.com/office/drawing/2014/main" id="{CFAC09D5-7F60-928E-3F96-D40953A8AAB7}"/>
                </a:ext>
              </a:extLst>
            </p:cNvPr>
            <p:cNvCxnSpPr>
              <a:cxnSpLocks/>
            </p:cNvCxnSpPr>
            <p:nvPr/>
          </p:nvCxnSpPr>
          <p:spPr>
            <a:xfrm>
              <a:off x="975434" y="1269279"/>
              <a:ext cx="0" cy="3422443"/>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083B14E7-3393-A925-3C75-48E7E4693B8F}"/>
              </a:ext>
            </a:extLst>
          </p:cNvPr>
          <p:cNvGrpSpPr/>
          <p:nvPr/>
        </p:nvGrpSpPr>
        <p:grpSpPr>
          <a:xfrm>
            <a:off x="7527418" y="1532927"/>
            <a:ext cx="4017882" cy="4081810"/>
            <a:chOff x="60560" y="1057922"/>
            <a:chExt cx="4017882" cy="3633799"/>
          </a:xfrm>
        </p:grpSpPr>
        <p:grpSp>
          <p:nvGrpSpPr>
            <p:cNvPr id="35" name="Group 34">
              <a:extLst>
                <a:ext uri="{FF2B5EF4-FFF2-40B4-BE49-F238E27FC236}">
                  <a16:creationId xmlns:a16="http://schemas.microsoft.com/office/drawing/2014/main" id="{905AE68C-4F6F-AC92-8463-F078200CB8C6}"/>
                </a:ext>
              </a:extLst>
            </p:cNvPr>
            <p:cNvGrpSpPr/>
            <p:nvPr/>
          </p:nvGrpSpPr>
          <p:grpSpPr>
            <a:xfrm>
              <a:off x="60560" y="1057922"/>
              <a:ext cx="4017882" cy="2988275"/>
              <a:chOff x="-14321" y="1503347"/>
              <a:chExt cx="4017882" cy="2988275"/>
            </a:xfrm>
          </p:grpSpPr>
          <p:sp>
            <p:nvSpPr>
              <p:cNvPr id="37" name="Title 2">
                <a:extLst>
                  <a:ext uri="{FF2B5EF4-FFF2-40B4-BE49-F238E27FC236}">
                    <a16:creationId xmlns:a16="http://schemas.microsoft.com/office/drawing/2014/main" id="{5CC2D513-3A9F-EE8A-EC36-9CBBB5EF6CA2}"/>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3</a:t>
                </a:r>
              </a:p>
            </p:txBody>
          </p:sp>
          <p:sp>
            <p:nvSpPr>
              <p:cNvPr id="38" name="TextBox 37">
                <a:extLst>
                  <a:ext uri="{FF2B5EF4-FFF2-40B4-BE49-F238E27FC236}">
                    <a16:creationId xmlns:a16="http://schemas.microsoft.com/office/drawing/2014/main" id="{E90607B1-095E-099F-52E3-D1530608FB1E}"/>
                  </a:ext>
                </a:extLst>
              </p:cNvPr>
              <p:cNvSpPr txBox="1"/>
              <p:nvPr/>
            </p:nvSpPr>
            <p:spPr>
              <a:xfrm>
                <a:off x="1134102" y="1625930"/>
                <a:ext cx="2869459"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Access account</a:t>
                </a:r>
                <a:endParaRPr kumimoji="0" lang="en-US" sz="2400" b="0" i="0" u="none" strike="noStrike" kern="1200" cap="none" spc="0" normalizeH="0" baseline="0" noProof="0" dirty="0">
                  <a:ln>
                    <a:noFill/>
                  </a:ln>
                  <a:solidFill>
                    <a:srgbClr val="007A96"/>
                  </a:solidFill>
                  <a:effectLst/>
                  <a:uLnTx/>
                  <a:uFillTx/>
                  <a:latin typeface="Arial"/>
                  <a:ea typeface="+mn-ea"/>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effectLst/>
                    <a:uLnTx/>
                    <a:uFillTx/>
                    <a:latin typeface="Arial"/>
                    <a:ea typeface="+mn-ea"/>
                    <a:cs typeface="Arial"/>
                  </a:rPr>
                  <a:t>Register and login at www</a:t>
                </a:r>
                <a:r>
                  <a:rPr kumimoji="0" lang="en-US" sz="1500" b="0" i="0" u="none" strike="noStrike" kern="1200" cap="none" spc="0" normalizeH="0" baseline="0" noProof="0" dirty="0">
                    <a:ln>
                      <a:noFill/>
                    </a:ln>
                    <a:effectLst/>
                    <a:uLnTx/>
                    <a:uFillTx/>
                    <a:latin typeface="Arial"/>
                    <a:ea typeface="+mn-lt"/>
                    <a:cs typeface="Arial"/>
                  </a:rPr>
                  <a:t>.HealthEquity.com/login</a:t>
                </a:r>
                <a:endParaRPr kumimoji="0" lang="en-US" sz="1500" b="0" i="0" u="none" strike="noStrike" kern="1200" cap="none" spc="0" normalizeH="0" baseline="30000" noProof="0" dirty="0">
                  <a:ln>
                    <a:noFill/>
                  </a:ln>
                  <a:effectLst/>
                  <a:uLnTx/>
                  <a:uFillTx/>
                  <a:latin typeface="Arial"/>
                  <a:ea typeface="+mn-lt"/>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effectLst/>
                    <a:uLnTx/>
                    <a:uFillTx/>
                    <a:latin typeface="Arial"/>
                    <a:ea typeface="+mn-ea"/>
                    <a:cs typeface="+mn-cs"/>
                  </a:rPr>
                  <a:t>Submit for reimbursement via the HealthEquity online tool or mobile app*</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i="0" u="none" strike="noStrike" kern="1200" cap="none" spc="0" normalizeH="0" baseline="0" noProof="0" dirty="0">
                    <a:ln>
                      <a:noFill/>
                    </a:ln>
                    <a:effectLst/>
                    <a:uLnTx/>
                    <a:uFillTx/>
                    <a:latin typeface="Arial"/>
                    <a:ea typeface="+mn-ea"/>
                    <a:cs typeface="+mn-cs"/>
                  </a:rPr>
                  <a:t>Remember to save </a:t>
                </a:r>
                <a:r>
                  <a:rPr lang="en-US" sz="1500" dirty="0">
                    <a:latin typeface="Arial"/>
                  </a:rPr>
                  <a:t>all</a:t>
                </a:r>
                <a:r>
                  <a:rPr kumimoji="0" lang="en-US" sz="1500" i="0" u="none" strike="noStrike" kern="1200" cap="none" spc="0" normalizeH="0" baseline="0" noProof="0" dirty="0">
                    <a:ln>
                      <a:noFill/>
                    </a:ln>
                    <a:effectLst/>
                    <a:uLnTx/>
                    <a:uFillTx/>
                    <a:latin typeface="Arial"/>
                    <a:ea typeface="+mn-ea"/>
                    <a:cs typeface="+mn-cs"/>
                  </a:rPr>
                  <a:t> receipts</a:t>
                </a:r>
                <a:endParaRPr lang="en-US" sz="1500" i="0" u="none" strike="noStrike" kern="1200" cap="none" spc="0" normalizeH="0" baseline="0" noProof="0" dirty="0">
                  <a:ln>
                    <a:noFill/>
                  </a:ln>
                  <a:effectLst/>
                  <a:uLnTx/>
                  <a:uFillTx/>
                  <a:latin typeface="Arial"/>
                  <a:cs typeface="Arial"/>
                </a:endParaRPr>
              </a:p>
            </p:txBody>
          </p:sp>
        </p:grpSp>
        <p:cxnSp>
          <p:nvCxnSpPr>
            <p:cNvPr id="36" name="Straight Connector 35">
              <a:extLst>
                <a:ext uri="{FF2B5EF4-FFF2-40B4-BE49-F238E27FC236}">
                  <a16:creationId xmlns:a16="http://schemas.microsoft.com/office/drawing/2014/main" id="{49F00611-ECF2-F010-32BE-4ADBA56EB906}"/>
                </a:ext>
              </a:extLst>
            </p:cNvPr>
            <p:cNvCxnSpPr>
              <a:cxnSpLocks/>
            </p:cNvCxnSpPr>
            <p:nvPr/>
          </p:nvCxnSpPr>
          <p:spPr>
            <a:xfrm>
              <a:off x="947298" y="1269279"/>
              <a:ext cx="0" cy="3422442"/>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86662388"/>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4" descr="A picture containing wall, person, indoor, computer&#10;&#10;Description automatically generated">
            <a:extLst>
              <a:ext uri="{FF2B5EF4-FFF2-40B4-BE49-F238E27FC236}">
                <a16:creationId xmlns:a16="http://schemas.microsoft.com/office/drawing/2014/main" id="{D658C515-9675-BC0B-26F8-10BDB9DE0F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8430"/>
          <a:stretch/>
        </p:blipFill>
        <p:spPr>
          <a:xfrm>
            <a:off x="4121834" y="2"/>
            <a:ext cx="8070165" cy="6857999"/>
          </a:xfrm>
          <a:prstGeom prst="rect">
            <a:avLst/>
          </a:prstGeom>
          <a:noFill/>
        </p:spPr>
      </p:pic>
      <p:sp>
        <p:nvSpPr>
          <p:cNvPr id="5" name="Rectangle 4">
            <a:extLst>
              <a:ext uri="{FF2B5EF4-FFF2-40B4-BE49-F238E27FC236}">
                <a16:creationId xmlns:a16="http://schemas.microsoft.com/office/drawing/2014/main" id="{B981755E-9AB9-1CCC-7B35-8AEA6DB8BF87}"/>
              </a:ext>
              <a:ext uri="{C183D7F6-B498-43B3-948B-1728B52AA6E4}">
                <adec:decorative xmlns:adec="http://schemas.microsoft.com/office/drawing/2017/decorative" val="1"/>
              </a:ext>
            </a:extLst>
          </p:cNvPr>
          <p:cNvSpPr/>
          <p:nvPr/>
        </p:nvSpPr>
        <p:spPr>
          <a:xfrm>
            <a:off x="5884075"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6" name="TextBox 5">
            <a:extLst>
              <a:ext uri="{FF2B5EF4-FFF2-40B4-BE49-F238E27FC236}">
                <a16:creationId xmlns:a16="http://schemas.microsoft.com/office/drawing/2014/main" id="{F8E961A0-A57A-F7DE-056A-3414D5C6B459}"/>
              </a:ext>
            </a:extLst>
          </p:cNvPr>
          <p:cNvSpPr txBox="1"/>
          <p:nvPr/>
        </p:nvSpPr>
        <p:spPr>
          <a:xfrm>
            <a:off x="600374" y="6348460"/>
            <a:ext cx="9091169" cy="292388"/>
          </a:xfrm>
          <a:prstGeom prst="rect">
            <a:avLst/>
          </a:prstGeom>
          <a:noFill/>
        </p:spPr>
        <p:txBody>
          <a:bodyPr wrap="square" l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A2C2C"/>
                </a:solidFill>
                <a:effectLst/>
                <a:uLnTx/>
                <a:uFillTx/>
                <a:latin typeface="Neue Haas Grotesk Text Pro" panose="020B0504020202020204" pitchFamily="34" charset="0"/>
                <a:ea typeface="+mn-ea"/>
                <a:cs typeface="Arial" pitchFamily="34" charset="0"/>
              </a:rPr>
              <a:t>Copyright © 2024 HealthEquity,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A2C2C"/>
                </a:solidFill>
                <a:effectLst/>
                <a:uLnTx/>
                <a:uFillTx/>
                <a:latin typeface="Neue Haas Grotesk Text Pro" panose="020B0504020202020204" pitchFamily="34" charset="0"/>
                <a:ea typeface="+mn-ea"/>
                <a:cs typeface="Arial" pitchFamily="34" charset="0"/>
              </a:rPr>
              <a:t>HealthEquity does not provide legal, tax or financial advice.</a:t>
            </a:r>
          </a:p>
        </p:txBody>
      </p:sp>
      <p:sp>
        <p:nvSpPr>
          <p:cNvPr id="7" name="Rectangle 6">
            <a:extLst>
              <a:ext uri="{FF2B5EF4-FFF2-40B4-BE49-F238E27FC236}">
                <a16:creationId xmlns:a16="http://schemas.microsoft.com/office/drawing/2014/main" id="{0B5A18E7-671A-186E-21C6-8FC3CE5DABB2}"/>
              </a:ext>
              <a:ext uri="{C183D7F6-B498-43B3-948B-1728B52AA6E4}">
                <adec:decorative xmlns:adec="http://schemas.microsoft.com/office/drawing/2017/decorative" val="1"/>
              </a:ext>
            </a:extLst>
          </p:cNvPr>
          <p:cNvSpPr/>
          <p:nvPr/>
        </p:nvSpPr>
        <p:spPr>
          <a:xfrm flipV="1">
            <a:off x="5857466"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grpSp>
        <p:nvGrpSpPr>
          <p:cNvPr id="8" name="Group 7">
            <a:extLst>
              <a:ext uri="{FF2B5EF4-FFF2-40B4-BE49-F238E27FC236}">
                <a16:creationId xmlns:a16="http://schemas.microsoft.com/office/drawing/2014/main" id="{1DC87DAE-B04C-DF29-CCA3-F69ADBDEBE92}"/>
              </a:ext>
            </a:extLst>
          </p:cNvPr>
          <p:cNvGrpSpPr/>
          <p:nvPr/>
        </p:nvGrpSpPr>
        <p:grpSpPr>
          <a:xfrm>
            <a:off x="2433131" y="4275130"/>
            <a:ext cx="4614224" cy="1687853"/>
            <a:chOff x="0" y="3836896"/>
            <a:chExt cx="4614224" cy="2365771"/>
          </a:xfrm>
        </p:grpSpPr>
        <p:sp>
          <p:nvSpPr>
            <p:cNvPr id="9" name="Rectangle 8">
              <a:extLst>
                <a:ext uri="{FF2B5EF4-FFF2-40B4-BE49-F238E27FC236}">
                  <a16:creationId xmlns:a16="http://schemas.microsoft.com/office/drawing/2014/main" id="{D819BC16-D058-F692-9E11-22E777BAB423}"/>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 Haas Grotesk Text Pro Regular"/>
                <a:ea typeface="+mn-ea"/>
                <a:cs typeface="+mn-cs"/>
              </a:endParaRPr>
            </a:p>
          </p:txBody>
        </p:sp>
        <p:sp>
          <p:nvSpPr>
            <p:cNvPr id="10" name="Rectangle 9">
              <a:extLst>
                <a:ext uri="{FF2B5EF4-FFF2-40B4-BE49-F238E27FC236}">
                  <a16:creationId xmlns:a16="http://schemas.microsoft.com/office/drawing/2014/main" id="{E3D69BB6-3FC0-12B5-5B34-720292235AC1}"/>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 Haas Grotesk Text Pro Regular"/>
                <a:ea typeface="+mn-ea"/>
                <a:cs typeface="+mn-cs"/>
              </a:endParaRPr>
            </a:p>
          </p:txBody>
        </p:sp>
      </p:grpSp>
      <p:sp>
        <p:nvSpPr>
          <p:cNvPr id="11" name="Text Placeholder 12">
            <a:extLst>
              <a:ext uri="{FF2B5EF4-FFF2-40B4-BE49-F238E27FC236}">
                <a16:creationId xmlns:a16="http://schemas.microsoft.com/office/drawing/2014/main" id="{E712C263-BF3E-E61E-FAC3-3369D59C9983}"/>
              </a:ext>
            </a:extLst>
          </p:cNvPr>
          <p:cNvSpPr txBox="1">
            <a:spLocks/>
          </p:cNvSpPr>
          <p:nvPr/>
        </p:nvSpPr>
        <p:spPr>
          <a:xfrm>
            <a:off x="717960" y="4566290"/>
            <a:ext cx="6249569" cy="374718"/>
          </a:xfrm>
          <a:prstGeom prst="rect">
            <a:avLst/>
          </a:prstGeom>
        </p:spPr>
        <p:txBody>
          <a:bodyPr lIns="0" r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70" rtl="0" eaLnBrk="1" fontAlgn="auto" latinLnBrk="0" hangingPunct="1">
              <a:lnSpc>
                <a:spcPct val="130000"/>
              </a:lnSpc>
              <a:spcBef>
                <a:spcPts val="0"/>
              </a:spcBef>
              <a:spcAft>
                <a:spcPts val="800"/>
              </a:spcAft>
              <a:buClrTx/>
              <a:buSzTx/>
              <a:buFont typeface="Wingdings" pitchFamily="2" charset="2"/>
              <a:buNone/>
              <a:tabLst/>
              <a:defRPr/>
            </a:pPr>
            <a:r>
              <a:rPr kumimoji="0" lang="en-US" sz="24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We’re here for you 24/7</a:t>
            </a:r>
          </a:p>
        </p:txBody>
      </p:sp>
      <p:sp>
        <p:nvSpPr>
          <p:cNvPr id="12" name="Text Placeholder 12">
            <a:extLst>
              <a:ext uri="{FF2B5EF4-FFF2-40B4-BE49-F238E27FC236}">
                <a16:creationId xmlns:a16="http://schemas.microsoft.com/office/drawing/2014/main" id="{FABF8061-8825-FF8E-A042-EFFB40085919}"/>
              </a:ext>
            </a:extLst>
          </p:cNvPr>
          <p:cNvSpPr txBox="1">
            <a:spLocks/>
          </p:cNvSpPr>
          <p:nvPr/>
        </p:nvSpPr>
        <p:spPr>
          <a:xfrm>
            <a:off x="717960" y="5164234"/>
            <a:ext cx="8136356" cy="374718"/>
          </a:xfrm>
          <a:prstGeom prst="rect">
            <a:avLst/>
          </a:prstGeom>
        </p:spPr>
        <p:txBody>
          <a:bodyPr vert="horz" wrap="square" lIns="0" tIns="0" rIns="0" bIns="0" rtlCol="0">
            <a:spAutoFit/>
          </a:bodyPr>
          <a:lstStyle>
            <a:lvl1pPr marL="0" indent="0" algn="l" defTabSz="457189" rtl="0" eaLnBrk="1" latinLnBrk="0" hangingPunct="1">
              <a:lnSpc>
                <a:spcPct val="11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70" rtl="0" eaLnBrk="1" fontAlgn="base" latinLnBrk="0" hangingPunct="1">
              <a:lnSpc>
                <a:spcPct val="110000"/>
              </a:lnSpc>
              <a:spcBef>
                <a:spcPts val="0"/>
              </a:spcBef>
              <a:spcAft>
                <a:spcPts val="800"/>
              </a:spcAft>
              <a:buClrTx/>
              <a:buSzTx/>
              <a:buFont typeface="Wingdings" pitchFamily="2" charset="2"/>
              <a:buNone/>
              <a:tabLst/>
              <a:defRPr/>
            </a:pPr>
            <a:r>
              <a:rPr kumimoji="0" lang="en-US" sz="2400" b="0" i="0" u="none" strike="noStrike" kern="1200" cap="none" spc="0" normalizeH="0" baseline="0" noProof="0">
                <a:ln>
                  <a:noFill/>
                </a:ln>
                <a:solidFill>
                  <a:srgbClr val="007F93"/>
                </a:solidFill>
                <a:effectLst/>
                <a:uLnTx/>
                <a:uFillTx/>
                <a:latin typeface="Arial" panose="020B0604020202020204" pitchFamily="34" charset="0"/>
                <a:ea typeface="+mn-ea"/>
                <a:cs typeface="Arial" panose="020B0604020202020204" pitchFamily="34" charset="0"/>
              </a:rPr>
              <a:t>866.735.8195​  |  </a:t>
            </a:r>
            <a:r>
              <a:rPr kumimoji="0" lang="en-US" sz="2400" b="0" i="0" u="none" strike="noStrike" kern="1200" cap="none" spc="0" normalizeH="0" baseline="0" noProof="0" err="1">
                <a:ln>
                  <a:noFill/>
                </a:ln>
                <a:solidFill>
                  <a:srgbClr val="007F93"/>
                </a:solidFill>
                <a:effectLst/>
                <a:uLnTx/>
                <a:uFillTx/>
                <a:latin typeface="Arial" panose="020B0604020202020204" pitchFamily="34" charset="0"/>
                <a:ea typeface="+mn-ea"/>
                <a:cs typeface="Arial" panose="020B0604020202020204" pitchFamily="34" charset="0"/>
              </a:rPr>
              <a:t>HealthEquity.com</a:t>
            </a:r>
            <a:r>
              <a:rPr kumimoji="0" lang="en-US" sz="2400" b="0" i="0" u="none" strike="noStrike" kern="1200" cap="none" spc="0" normalizeH="0" baseline="0" noProof="0">
                <a:ln>
                  <a:noFill/>
                </a:ln>
                <a:solidFill>
                  <a:srgbClr val="007F93"/>
                </a:solidFill>
                <a:effectLst/>
                <a:uLnTx/>
                <a:uFillTx/>
                <a:latin typeface="Arial" panose="020B0604020202020204" pitchFamily="34" charset="0"/>
                <a:ea typeface="+mn-ea"/>
                <a:cs typeface="Arial" panose="020B0604020202020204" pitchFamily="34" charset="0"/>
              </a:rPr>
              <a:t>/Learn</a:t>
            </a:r>
          </a:p>
        </p:txBody>
      </p:sp>
      <p:sp>
        <p:nvSpPr>
          <p:cNvPr id="13" name="Title 9">
            <a:extLst>
              <a:ext uri="{FF2B5EF4-FFF2-40B4-BE49-F238E27FC236}">
                <a16:creationId xmlns:a16="http://schemas.microsoft.com/office/drawing/2014/main" id="{86B81AA6-E3FF-250A-DE1D-EA5E8AA47179}"/>
              </a:ext>
            </a:extLst>
          </p:cNvPr>
          <p:cNvSpPr txBox="1">
            <a:spLocks/>
          </p:cNvSpPr>
          <p:nvPr/>
        </p:nvSpPr>
        <p:spPr>
          <a:xfrm>
            <a:off x="585613" y="2681866"/>
            <a:ext cx="6249473" cy="999376"/>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6400" b="1" i="0" u="none" strike="noStrike" kern="1200" cap="none" spc="0" normalizeH="0" baseline="0" noProof="0">
                <a:ln>
                  <a:noFill/>
                </a:ln>
                <a:solidFill>
                  <a:srgbClr val="4F2883"/>
                </a:solidFill>
                <a:effectLst/>
                <a:uLnTx/>
                <a:uFillTx/>
                <a:latin typeface="Arial" panose="020B0604020202020204" pitchFamily="34" charset="0"/>
                <a:ea typeface="+mj-ea"/>
                <a:cs typeface="Arial" panose="020B0604020202020204" pitchFamily="34" charset="0"/>
              </a:rPr>
              <a:t>Questions? </a:t>
            </a:r>
            <a:endParaRPr kumimoji="0" lang="en-US" sz="4267" b="1" i="0" u="none" strike="noStrike" kern="1200" cap="none" spc="0" normalizeH="0" baseline="0" noProof="0">
              <a:ln>
                <a:noFill/>
              </a:ln>
              <a:solidFill>
                <a:srgbClr val="4F2883"/>
              </a:solidFill>
              <a:effectLst/>
              <a:uLnTx/>
              <a:uFillTx/>
              <a:latin typeface="Arial" panose="020B0604020202020204" pitchFamily="34" charset="0"/>
              <a:ea typeface="+mj-ea"/>
              <a:cs typeface="Arial" panose="020B0604020202020204" pitchFamily="34" charset="0"/>
            </a:endParaRPr>
          </a:p>
        </p:txBody>
      </p:sp>
      <p:grpSp>
        <p:nvGrpSpPr>
          <p:cNvPr id="2" name="Group 1">
            <a:extLst>
              <a:ext uri="{FF2B5EF4-FFF2-40B4-BE49-F238E27FC236}">
                <a16:creationId xmlns:a16="http://schemas.microsoft.com/office/drawing/2014/main" id="{CF1DFF4B-ADDD-128A-6B22-86C4B3249BEA}"/>
              </a:ext>
            </a:extLst>
          </p:cNvPr>
          <p:cNvGrpSpPr/>
          <p:nvPr/>
        </p:nvGrpSpPr>
        <p:grpSpPr>
          <a:xfrm rot="16200000">
            <a:off x="-764258" y="764260"/>
            <a:ext cx="2077163" cy="548641"/>
            <a:chOff x="16071" y="4"/>
            <a:chExt cx="2669546" cy="705108"/>
          </a:xfrm>
        </p:grpSpPr>
        <p:sp>
          <p:nvSpPr>
            <p:cNvPr id="3" name="Rectangle 2">
              <a:extLst>
                <a:ext uri="{FF2B5EF4-FFF2-40B4-BE49-F238E27FC236}">
                  <a16:creationId xmlns:a16="http://schemas.microsoft.com/office/drawing/2014/main" id="{5443DE58-FF90-8774-882E-C4F6907D5C8B}"/>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HaasGroteskText Pro" panose="020B0504020202020204" pitchFamily="34" charset="77"/>
                <a:ea typeface="+mn-ea"/>
                <a:cs typeface="+mn-cs"/>
              </a:endParaRPr>
            </a:p>
          </p:txBody>
        </p:sp>
        <p:pic>
          <p:nvPicPr>
            <p:cNvPr id="14" name="Graphic 13">
              <a:extLst>
                <a:ext uri="{FF2B5EF4-FFF2-40B4-BE49-F238E27FC236}">
                  <a16:creationId xmlns:a16="http://schemas.microsoft.com/office/drawing/2014/main" id="{0880B5A6-19E1-833C-4589-4BD4FE0AC0A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758879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199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erson wearing glasses and a grey shirt&#10;&#10;Description automatically generated with low confidence">
            <a:extLst>
              <a:ext uri="{FF2B5EF4-FFF2-40B4-BE49-F238E27FC236}">
                <a16:creationId xmlns:a16="http://schemas.microsoft.com/office/drawing/2014/main" id="{602F5CF5-1566-49DB-0C40-671B3DD98006}"/>
              </a:ext>
            </a:extLst>
          </p:cNvPr>
          <p:cNvPicPr>
            <a:picLocks noGrp="1" noChangeAspect="1"/>
          </p:cNvPicPr>
          <p:nvPr>
            <p:ph type="pic" idx="17"/>
          </p:nvPr>
        </p:nvPicPr>
        <p:blipFill rotWithShape="1">
          <a:blip r:embed="rId3" cstate="screen">
            <a:extLst>
              <a:ext uri="{28A0092B-C50C-407E-A947-70E740481C1C}">
                <a14:useLocalDpi xmlns:a14="http://schemas.microsoft.com/office/drawing/2010/main"/>
              </a:ext>
            </a:extLst>
          </a:blip>
          <a:srcRect/>
          <a:stretch/>
        </p:blipFill>
        <p:spPr>
          <a:xfrm>
            <a:off x="5339355" y="-4"/>
            <a:ext cx="6852647" cy="6857999"/>
          </a:xfrm>
        </p:spPr>
      </p:pic>
      <p:sp>
        <p:nvSpPr>
          <p:cNvPr id="3" name="Title 2">
            <a:extLst>
              <a:ext uri="{FF2B5EF4-FFF2-40B4-BE49-F238E27FC236}">
                <a16:creationId xmlns:a16="http://schemas.microsoft.com/office/drawing/2014/main" id="{EECAD6AD-57E8-3D7B-3E80-DB709932E9C1}"/>
              </a:ext>
            </a:extLst>
          </p:cNvPr>
          <p:cNvSpPr>
            <a:spLocks noGrp="1"/>
          </p:cNvSpPr>
          <p:nvPr>
            <p:ph type="title"/>
          </p:nvPr>
        </p:nvSpPr>
        <p:spPr>
          <a:xfrm>
            <a:off x="853442" y="365759"/>
            <a:ext cx="4483734" cy="2123402"/>
          </a:xfrm>
        </p:spPr>
        <p:txBody>
          <a:bodyPr/>
          <a:lstStyle/>
          <a:p>
            <a:r>
              <a:rPr lang="en-US"/>
              <a:t>Save more for dental and vision expenses</a:t>
            </a:r>
          </a:p>
          <a:p>
            <a:br>
              <a:rPr lang="en-US"/>
            </a:br>
            <a:endParaRPr lang="en-US"/>
          </a:p>
        </p:txBody>
      </p:sp>
      <p:sp>
        <p:nvSpPr>
          <p:cNvPr id="14" name="SmartArt Placeholder 13">
            <a:extLst>
              <a:ext uri="{FF2B5EF4-FFF2-40B4-BE49-F238E27FC236}">
                <a16:creationId xmlns:a16="http://schemas.microsoft.com/office/drawing/2014/main" id="{CA3EC23A-9BBA-53F3-C676-12B52301DBFA}"/>
              </a:ext>
            </a:extLst>
          </p:cNvPr>
          <p:cNvSpPr>
            <a:spLocks noGrp="1"/>
          </p:cNvSpPr>
          <p:nvPr>
            <p:ph type="dgm" sz="quarter" idx="47"/>
          </p:nvPr>
        </p:nvSpPr>
        <p:spPr/>
        <p:txBody>
          <a:bodyPr/>
          <a:lstStyle/>
          <a:p>
            <a:endParaRPr lang="en-US"/>
          </a:p>
        </p:txBody>
      </p:sp>
      <p:sp>
        <p:nvSpPr>
          <p:cNvPr id="12" name="SmartArt Placeholder 11">
            <a:extLst>
              <a:ext uri="{FF2B5EF4-FFF2-40B4-BE49-F238E27FC236}">
                <a16:creationId xmlns:a16="http://schemas.microsoft.com/office/drawing/2014/main" id="{DB9390E2-3F54-4BD6-7105-AEC9F3B86C84}"/>
              </a:ext>
            </a:extLst>
          </p:cNvPr>
          <p:cNvSpPr>
            <a:spLocks noGrp="1"/>
          </p:cNvSpPr>
          <p:nvPr>
            <p:ph type="dgm" sz="quarter" idx="27"/>
          </p:nvPr>
        </p:nvSpPr>
        <p:spPr/>
        <p:txBody>
          <a:bodyPr/>
          <a:lstStyle/>
          <a:p>
            <a:endParaRPr lang="en-US"/>
          </a:p>
        </p:txBody>
      </p:sp>
      <p:sp>
        <p:nvSpPr>
          <p:cNvPr id="6" name="Text Placeholder 5">
            <a:extLst>
              <a:ext uri="{FF2B5EF4-FFF2-40B4-BE49-F238E27FC236}">
                <a16:creationId xmlns:a16="http://schemas.microsoft.com/office/drawing/2014/main" id="{52D76094-AE45-665D-CC4F-C89961278826}"/>
              </a:ext>
            </a:extLst>
          </p:cNvPr>
          <p:cNvSpPr>
            <a:spLocks noGrp="1"/>
          </p:cNvSpPr>
          <p:nvPr>
            <p:ph type="body" sz="quarter" idx="12"/>
          </p:nvPr>
        </p:nvSpPr>
        <p:spPr>
          <a:xfrm>
            <a:off x="852488" y="2647281"/>
            <a:ext cx="4484688" cy="2224135"/>
          </a:xfrm>
        </p:spPr>
        <p:txBody>
          <a:bodyPr/>
          <a:lstStyle/>
          <a:p>
            <a:r>
              <a:rPr lang="en-US" dirty="0">
                <a:solidFill>
                  <a:schemeClr val="tx1"/>
                </a:solidFill>
              </a:rPr>
              <a:t>A Limited Purpose Flexible Spending Account (LPFSA) lets you use tax-free money to pay for eligible dental and vision expenses.</a:t>
            </a:r>
          </a:p>
        </p:txBody>
      </p:sp>
      <p:sp>
        <p:nvSpPr>
          <p:cNvPr id="8" name="Content Placeholder 7">
            <a:extLst>
              <a:ext uri="{FF2B5EF4-FFF2-40B4-BE49-F238E27FC236}">
                <a16:creationId xmlns:a16="http://schemas.microsoft.com/office/drawing/2014/main" id="{39BA1823-7EE6-B96D-01D8-E57DCD8D3AE5}"/>
              </a:ext>
            </a:extLst>
          </p:cNvPr>
          <p:cNvSpPr>
            <a:spLocks noGrp="1"/>
          </p:cNvSpPr>
          <p:nvPr>
            <p:ph sz="quarter" idx="15"/>
          </p:nvPr>
        </p:nvSpPr>
        <p:spPr>
          <a:xfrm>
            <a:off x="852488" y="6099471"/>
            <a:ext cx="3914775" cy="692264"/>
          </a:xfrm>
        </p:spPr>
        <p:txBody>
          <a:bodyPr vert="horz" lIns="0" tIns="0" rIns="0" bIns="0" rtlCol="0" anchor="t">
            <a:noAutofit/>
          </a:bodyPr>
          <a:lstStyle/>
          <a:p>
            <a:r>
              <a:rPr lang="en-US"/>
              <a:t>LPFSAs are never taxed at a federal income tax level when used appropriately for qualified dental and vision expenses. Also, most states recognize LPFSA funds as tax deductible with very few exceptions. Please consult a tax advisor regarding your state’s specific rules. </a:t>
            </a:r>
          </a:p>
        </p:txBody>
      </p:sp>
    </p:spTree>
    <p:extLst>
      <p:ext uri="{BB962C8B-B14F-4D97-AF65-F5344CB8AC3E}">
        <p14:creationId xmlns:p14="http://schemas.microsoft.com/office/powerpoint/2010/main" val="160339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trying on glasses&#10;&#10;Description automatically generated with medium confidence">
            <a:extLst>
              <a:ext uri="{FF2B5EF4-FFF2-40B4-BE49-F238E27FC236}">
                <a16:creationId xmlns:a16="http://schemas.microsoft.com/office/drawing/2014/main" id="{C09F1F67-2CD7-DA3D-EE7B-3CA04B3743F0}"/>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a:stretch/>
        </p:blipFill>
        <p:spPr>
          <a:xfrm>
            <a:off x="3339631" y="0"/>
            <a:ext cx="8850782" cy="6858000"/>
          </a:xfrm>
        </p:spPr>
      </p:pic>
      <p:sp>
        <p:nvSpPr>
          <p:cNvPr id="4" name="Rectangle 3">
            <a:extLst>
              <a:ext uri="{FF2B5EF4-FFF2-40B4-BE49-F238E27FC236}">
                <a16:creationId xmlns:a16="http://schemas.microsoft.com/office/drawing/2014/main" id="{E335A2D7-0980-9007-086A-DC4E22C00DE3}"/>
              </a:ext>
              <a:ext uri="{C183D7F6-B498-43B3-948B-1728B52AA6E4}">
                <adec:decorative xmlns:adec="http://schemas.microsoft.com/office/drawing/2017/decorative" val="1"/>
              </a:ext>
            </a:extLst>
          </p:cNvPr>
          <p:cNvSpPr/>
          <p:nvPr/>
        </p:nvSpPr>
        <p:spPr>
          <a:xfrm>
            <a:off x="3339631"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3" name="Rectangle 2">
            <a:extLst>
              <a:ext uri="{FF2B5EF4-FFF2-40B4-BE49-F238E27FC236}">
                <a16:creationId xmlns:a16="http://schemas.microsoft.com/office/drawing/2014/main" id="{EACD4A37-A918-D33E-4D99-E8CA3370CA2D}"/>
              </a:ext>
              <a:ext uri="{C183D7F6-B498-43B3-948B-1728B52AA6E4}">
                <adec:decorative xmlns:adec="http://schemas.microsoft.com/office/drawing/2017/decorative" val="1"/>
              </a:ext>
            </a:extLst>
          </p:cNvPr>
          <p:cNvSpPr/>
          <p:nvPr/>
        </p:nvSpPr>
        <p:spPr>
          <a:xfrm>
            <a:off x="3709548"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16" name="Title 6">
            <a:extLst>
              <a:ext uri="{FF2B5EF4-FFF2-40B4-BE49-F238E27FC236}">
                <a16:creationId xmlns:a16="http://schemas.microsoft.com/office/drawing/2014/main" id="{B0B8FB8B-C8A7-6276-54C3-F358829849DB}"/>
              </a:ext>
            </a:extLst>
          </p:cNvPr>
          <p:cNvSpPr txBox="1">
            <a:spLocks/>
          </p:cNvSpPr>
          <p:nvPr/>
        </p:nvSpPr>
        <p:spPr>
          <a:xfrm>
            <a:off x="842925" y="365761"/>
            <a:ext cx="5213135" cy="1383071"/>
          </a:xfrm>
          <a:prstGeom prst="rect">
            <a:avLst/>
          </a:prstGeom>
        </p:spPr>
        <p:txBody>
          <a:bodyPr vert="horz" wrap="square" lIns="0" tIns="0" rIns="0" bIns="0" rtlCol="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kern="1200" smtClean="0">
                <a:solidFill>
                  <a:schemeClr val="tx2"/>
                </a:solidFill>
                <a:effectLst/>
                <a:latin typeface="NeueHaasGroteskText Pro" panose="020B0504020202020204" pitchFamily="34" charset="77"/>
                <a:ea typeface="+mj-ea"/>
                <a:cs typeface="+mj-cs"/>
              </a:defRPr>
            </a:lvl1pPr>
          </a:lstStyle>
          <a:p>
            <a:pPr defTabSz="609570">
              <a:defRPr/>
            </a:pPr>
            <a:r>
              <a:rPr lang="en-US" sz="4250">
                <a:solidFill>
                  <a:srgbClr val="4F2883"/>
                </a:solidFill>
                <a:latin typeface="+mn-lt"/>
                <a:cs typeface="Arial"/>
              </a:rPr>
              <a:t>Get more flexibility with your LPFSA</a:t>
            </a:r>
            <a:endParaRPr lang="en-US" sz="4250">
              <a:latin typeface="+mn-lt"/>
              <a:cs typeface="Arial"/>
            </a:endParaRPr>
          </a:p>
        </p:txBody>
      </p:sp>
      <p:sp>
        <p:nvSpPr>
          <p:cNvPr id="18" name="Content Placeholder 7">
            <a:extLst>
              <a:ext uri="{FF2B5EF4-FFF2-40B4-BE49-F238E27FC236}">
                <a16:creationId xmlns:a16="http://schemas.microsoft.com/office/drawing/2014/main" id="{BD45B15E-9350-4C2E-E4FD-A812A8A62E5E}"/>
              </a:ext>
            </a:extLst>
          </p:cNvPr>
          <p:cNvSpPr txBox="1">
            <a:spLocks/>
          </p:cNvSpPr>
          <p:nvPr/>
        </p:nvSpPr>
        <p:spPr>
          <a:xfrm>
            <a:off x="842923" y="6581019"/>
            <a:ext cx="4066245" cy="123111"/>
          </a:xfrm>
          <a:prstGeom prst="rect">
            <a:avLst/>
          </a:prstGeom>
        </p:spPr>
        <p:txBody>
          <a:bodyPr vert="horz" wrap="square" lIns="0" tIns="0" rIns="0" bIns="0" rtlCol="0" anchor="b">
            <a:spAutoFit/>
          </a:bodyPr>
          <a:lstStyle>
            <a:lvl1pPr marL="0" indent="0" algn="l" defTabSz="457189" rtl="0" eaLnBrk="1" latinLnBrk="0" hangingPunct="1">
              <a:lnSpc>
                <a:spcPts val="800"/>
              </a:lnSpc>
              <a:spcBef>
                <a:spcPts val="0"/>
              </a:spcBef>
              <a:spcAft>
                <a:spcPts val="200"/>
              </a:spcAft>
              <a:buFont typeface="Wingdings" pitchFamily="2" charset="2"/>
              <a:buNone/>
              <a:tabLst/>
              <a:defRPr sz="600" b="0" i="0" kern="1200">
                <a:solidFill>
                  <a:schemeClr val="tx1">
                    <a:lumMod val="90000"/>
                    <a:lumOff val="10000"/>
                  </a:schemeClr>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1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05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70">
              <a:lnSpc>
                <a:spcPct val="100000"/>
              </a:lnSpc>
              <a:spcAft>
                <a:spcPts val="267"/>
              </a:spcAft>
              <a:defRPr/>
            </a:pPr>
            <a:endParaRPr lang="en-US" sz="800">
              <a:solidFill>
                <a:schemeClr val="tx1">
                  <a:lumMod val="75000"/>
                  <a:lumOff val="25000"/>
                </a:schemeClr>
              </a:solidFill>
              <a:latin typeface="+mn-lt"/>
              <a:cs typeface="Arial"/>
            </a:endParaRPr>
          </a:p>
        </p:txBody>
      </p:sp>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785491" y="2256954"/>
            <a:ext cx="4181279" cy="2467913"/>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77813" defTabSz="609570">
              <a:spcAft>
                <a:spcPts val="800"/>
              </a:spcAft>
              <a:buClr>
                <a:schemeClr val="accent1"/>
              </a:buClr>
              <a:buFont typeface="Wingdings" pitchFamily="2" charset="2"/>
              <a:buChar char="ü"/>
              <a:defRPr/>
            </a:pPr>
            <a:r>
              <a:rPr lang="en-US" sz="2000" dirty="0">
                <a:solidFill>
                  <a:srgbClr val="2A2C2C"/>
                </a:solidFill>
                <a:latin typeface="+mn-lt"/>
                <a:ea typeface="Verdana"/>
                <a:cs typeface="Arial"/>
              </a:rPr>
              <a:t>Access annual contribution amount on day one  </a:t>
            </a:r>
          </a:p>
          <a:p>
            <a:pPr marL="287338" indent="-277813" defTabSz="609570">
              <a:spcAft>
                <a:spcPts val="800"/>
              </a:spcAft>
              <a:buClr>
                <a:schemeClr val="accent1"/>
              </a:buClr>
              <a:buFont typeface="Wingdings" pitchFamily="2" charset="2"/>
              <a:buChar char="ü"/>
              <a:defRPr/>
            </a:pPr>
            <a:r>
              <a:rPr lang="en-US" sz="2000" dirty="0">
                <a:solidFill>
                  <a:srgbClr val="2A2C2C"/>
                </a:solidFill>
                <a:latin typeface="+mn-lt"/>
                <a:ea typeface="Verdana"/>
                <a:cs typeface="Arial"/>
              </a:rPr>
              <a:t>Fast, convenient payments and reimbursement</a:t>
            </a:r>
            <a:endParaRPr lang="en-US" dirty="0">
              <a:latin typeface="+mn-lt"/>
            </a:endParaRPr>
          </a:p>
          <a:p>
            <a:pPr marL="287338" indent="-277813" defTabSz="609570">
              <a:spcAft>
                <a:spcPts val="800"/>
              </a:spcAft>
              <a:buClr>
                <a:schemeClr val="accent1"/>
              </a:buClr>
              <a:buFont typeface="Wingdings" pitchFamily="2" charset="2"/>
              <a:buChar char="ü"/>
              <a:defRPr/>
            </a:pPr>
            <a:r>
              <a:rPr lang="en-US" sz="2000" dirty="0">
                <a:solidFill>
                  <a:srgbClr val="2A2C2C"/>
                </a:solidFill>
                <a:latin typeface="+mn-lt"/>
                <a:ea typeface="Verdana"/>
                <a:cs typeface="Arial"/>
              </a:rPr>
              <a:t>Pay for your spouse and dependents too</a:t>
            </a:r>
          </a:p>
        </p:txBody>
      </p:sp>
    </p:spTree>
    <p:extLst>
      <p:ext uri="{BB962C8B-B14F-4D97-AF65-F5344CB8AC3E}">
        <p14:creationId xmlns:p14="http://schemas.microsoft.com/office/powerpoint/2010/main" val="1989960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CBC4F7-973C-F6A7-52D7-6CCC03DC575D}"/>
              </a:ext>
            </a:extLst>
          </p:cNvPr>
          <p:cNvSpPr>
            <a:spLocks noGrp="1"/>
          </p:cNvSpPr>
          <p:nvPr>
            <p:ph type="title"/>
          </p:nvPr>
        </p:nvSpPr>
        <p:spPr>
          <a:xfrm>
            <a:off x="853442" y="365761"/>
            <a:ext cx="10836993" cy="676083"/>
          </a:xfrm>
        </p:spPr>
        <p:txBody>
          <a:bodyPr/>
          <a:lstStyle/>
          <a:p>
            <a:r>
              <a:rPr lang="en-US" sz="4250">
                <a:solidFill>
                  <a:srgbClr val="4F2883"/>
                </a:solidFill>
                <a:latin typeface="Neue Haas Grotesk Text Pro"/>
              </a:rPr>
              <a:t>Tax-free contributions </a:t>
            </a:r>
            <a:endParaRPr lang="en-US" sz="4250"/>
          </a:p>
        </p:txBody>
      </p:sp>
      <p:sp>
        <p:nvSpPr>
          <p:cNvPr id="2" name="TextBox 1">
            <a:extLst>
              <a:ext uri="{FF2B5EF4-FFF2-40B4-BE49-F238E27FC236}">
                <a16:creationId xmlns:a16="http://schemas.microsoft.com/office/drawing/2014/main" id="{ECA07129-9DB5-B906-8627-6A59D9EB2312}"/>
              </a:ext>
            </a:extLst>
          </p:cNvPr>
          <p:cNvSpPr txBox="1"/>
          <p:nvPr/>
        </p:nvSpPr>
        <p:spPr>
          <a:xfrm>
            <a:off x="4949692" y="1174364"/>
            <a:ext cx="1683024" cy="966740"/>
          </a:xfrm>
          <a:prstGeom prst="rect">
            <a:avLst/>
          </a:prstGeom>
          <a:noFill/>
        </p:spPr>
        <p:txBody>
          <a:bodyPr wrap="square" rtlCol="0">
            <a:spAutoFit/>
          </a:bodyPr>
          <a:lstStyle/>
          <a:p>
            <a:pPr algn="ctr">
              <a:lnSpc>
                <a:spcPct val="130000"/>
              </a:lnSpc>
              <a:spcAft>
                <a:spcPts val="600"/>
              </a:spcAft>
            </a:pPr>
            <a:r>
              <a:rPr lang="en-US" sz="4800" b="1">
                <a:solidFill>
                  <a:srgbClr val="2A2C2C"/>
                </a:solidFill>
                <a:latin typeface="Neue Haas Grotesk Text Pro" panose="020B0504020202020204" pitchFamily="34" charset="77"/>
              </a:rPr>
              <a:t>$50</a:t>
            </a:r>
          </a:p>
        </p:txBody>
      </p:sp>
      <p:sp>
        <p:nvSpPr>
          <p:cNvPr id="4" name="TextBox 3">
            <a:extLst>
              <a:ext uri="{FF2B5EF4-FFF2-40B4-BE49-F238E27FC236}">
                <a16:creationId xmlns:a16="http://schemas.microsoft.com/office/drawing/2014/main" id="{DC4FD69D-7BE9-9229-3C3E-83B2A425F77D}"/>
              </a:ext>
            </a:extLst>
          </p:cNvPr>
          <p:cNvSpPr txBox="1"/>
          <p:nvPr/>
        </p:nvSpPr>
        <p:spPr>
          <a:xfrm>
            <a:off x="5042456" y="2014239"/>
            <a:ext cx="2358887" cy="38170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Neue Haas Grotesk Text Pro" panose="020B0504020202020204" pitchFamily="34" charset="77"/>
              </a:rPr>
              <a:t>earned income</a:t>
            </a:r>
          </a:p>
        </p:txBody>
      </p:sp>
      <p:grpSp>
        <p:nvGrpSpPr>
          <p:cNvPr id="25" name="Group 24">
            <a:extLst>
              <a:ext uri="{FF2B5EF4-FFF2-40B4-BE49-F238E27FC236}">
                <a16:creationId xmlns:a16="http://schemas.microsoft.com/office/drawing/2014/main" id="{1B00AD46-FE17-9598-C14B-4F1C0E299263}"/>
              </a:ext>
            </a:extLst>
          </p:cNvPr>
          <p:cNvGrpSpPr/>
          <p:nvPr/>
        </p:nvGrpSpPr>
        <p:grpSpPr>
          <a:xfrm>
            <a:off x="7249466" y="2718329"/>
            <a:ext cx="3491422" cy="3513951"/>
            <a:chOff x="6758084" y="2705077"/>
            <a:chExt cx="3491422" cy="3513951"/>
          </a:xfrm>
        </p:grpSpPr>
        <p:sp>
          <p:nvSpPr>
            <p:cNvPr id="24" name="Rectangle 23">
              <a:extLst>
                <a:ext uri="{FF2B5EF4-FFF2-40B4-BE49-F238E27FC236}">
                  <a16:creationId xmlns:a16="http://schemas.microsoft.com/office/drawing/2014/main" id="{265E9385-4892-162E-599E-7475977CA9E1}"/>
                </a:ext>
              </a:extLst>
            </p:cNvPr>
            <p:cNvSpPr/>
            <p:nvPr/>
          </p:nvSpPr>
          <p:spPr>
            <a:xfrm>
              <a:off x="6868902" y="2705077"/>
              <a:ext cx="3380604" cy="3513951"/>
            </a:xfrm>
            <a:prstGeom prst="rect">
              <a:avLst/>
            </a:prstGeom>
            <a:solidFill>
              <a:schemeClr val="bg1"/>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11" name="TextBox 10">
              <a:extLst>
                <a:ext uri="{FF2B5EF4-FFF2-40B4-BE49-F238E27FC236}">
                  <a16:creationId xmlns:a16="http://schemas.microsoft.com/office/drawing/2014/main" id="{8AD0AD62-F7D3-9879-E999-474BD7EB1722}"/>
                </a:ext>
              </a:extLst>
            </p:cNvPr>
            <p:cNvSpPr txBox="1"/>
            <p:nvPr/>
          </p:nvSpPr>
          <p:spPr>
            <a:xfrm>
              <a:off x="6758084" y="4303400"/>
              <a:ext cx="3458816" cy="965170"/>
            </a:xfrm>
            <a:prstGeom prst="rect">
              <a:avLst/>
            </a:prstGeom>
            <a:noFill/>
          </p:spPr>
          <p:txBody>
            <a:bodyPr wrap="square" rtlCol="0" anchor="ctr" anchorCtr="0">
              <a:noAutofit/>
            </a:bodyPr>
            <a:lstStyle/>
            <a:p>
              <a:pPr algn="ctr">
                <a:lnSpc>
                  <a:spcPct val="130000"/>
                </a:lnSpc>
                <a:spcAft>
                  <a:spcPts val="600"/>
                </a:spcAft>
              </a:pPr>
              <a:r>
                <a:rPr lang="en-US" sz="7200" b="1">
                  <a:latin typeface="Neue Haas Grotesk Text Pro" panose="020B0504020202020204" pitchFamily="34" charset="77"/>
                </a:rPr>
                <a:t>$40</a:t>
              </a:r>
            </a:p>
          </p:txBody>
        </p:sp>
        <p:sp>
          <p:nvSpPr>
            <p:cNvPr id="12" name="TextBox 11">
              <a:extLst>
                <a:ext uri="{FF2B5EF4-FFF2-40B4-BE49-F238E27FC236}">
                  <a16:creationId xmlns:a16="http://schemas.microsoft.com/office/drawing/2014/main" id="{E909AE76-1682-5D3D-AFE6-3A8E3A5EC6A2}"/>
                </a:ext>
              </a:extLst>
            </p:cNvPr>
            <p:cNvSpPr txBox="1"/>
            <p:nvPr/>
          </p:nvSpPr>
          <p:spPr>
            <a:xfrm>
              <a:off x="7401343" y="5372794"/>
              <a:ext cx="2358887" cy="381708"/>
            </a:xfrm>
            <a:prstGeom prst="rect">
              <a:avLst/>
            </a:prstGeom>
            <a:noFill/>
          </p:spPr>
          <p:txBody>
            <a:bodyPr wrap="square" lIns="91440" tIns="45720" rIns="91440" bIns="45720" rtlCol="0" anchor="t">
              <a:spAutoFit/>
            </a:bodyPr>
            <a:lstStyle/>
            <a:p>
              <a:pPr algn="ctr">
                <a:lnSpc>
                  <a:spcPct val="130000"/>
                </a:lnSpc>
                <a:spcAft>
                  <a:spcPts val="600"/>
                </a:spcAft>
              </a:pPr>
              <a:r>
                <a:rPr lang="en-US" sz="1600">
                  <a:latin typeface="Neue Haas Grotesk Text Pro"/>
                </a:rPr>
                <a:t>Spending power</a:t>
              </a:r>
            </a:p>
          </p:txBody>
        </p:sp>
        <p:sp>
          <p:nvSpPr>
            <p:cNvPr id="13" name="TextBox 12">
              <a:extLst>
                <a:ext uri="{FF2B5EF4-FFF2-40B4-BE49-F238E27FC236}">
                  <a16:creationId xmlns:a16="http://schemas.microsoft.com/office/drawing/2014/main" id="{8528EBBD-55D3-2483-44AE-F4389D264F71}"/>
                </a:ext>
              </a:extLst>
            </p:cNvPr>
            <p:cNvSpPr txBox="1"/>
            <p:nvPr/>
          </p:nvSpPr>
          <p:spPr>
            <a:xfrm>
              <a:off x="7308049" y="3989238"/>
              <a:ext cx="2358887" cy="381708"/>
            </a:xfrm>
            <a:prstGeom prst="rect">
              <a:avLst/>
            </a:prstGeom>
            <a:noFill/>
          </p:spPr>
          <p:txBody>
            <a:bodyPr wrap="square" rtlCol="0">
              <a:spAutoFit/>
            </a:bodyPr>
            <a:lstStyle/>
            <a:p>
              <a:pPr algn="ctr">
                <a:lnSpc>
                  <a:spcPct val="130000"/>
                </a:lnSpc>
                <a:spcAft>
                  <a:spcPts val="600"/>
                </a:spcAft>
              </a:pPr>
              <a:r>
                <a:rPr lang="en-US" sz="1600">
                  <a:latin typeface="Neue Haas Grotesk Text Pro" panose="020B0504020202020204" pitchFamily="34" charset="77"/>
                </a:rPr>
                <a:t>$10 to Uncle Sam</a:t>
              </a:r>
            </a:p>
          </p:txBody>
        </p:sp>
        <p:sp>
          <p:nvSpPr>
            <p:cNvPr id="14" name="TextBox 13">
              <a:extLst>
                <a:ext uri="{FF2B5EF4-FFF2-40B4-BE49-F238E27FC236}">
                  <a16:creationId xmlns:a16="http://schemas.microsoft.com/office/drawing/2014/main" id="{B522E173-CBF4-CA23-8362-0A2CD60B0EA9}"/>
                </a:ext>
              </a:extLst>
            </p:cNvPr>
            <p:cNvSpPr txBox="1"/>
            <p:nvPr/>
          </p:nvSpPr>
          <p:spPr>
            <a:xfrm>
              <a:off x="6790690" y="3495762"/>
              <a:ext cx="3458816" cy="602409"/>
            </a:xfrm>
            <a:prstGeom prst="rect">
              <a:avLst/>
            </a:prstGeom>
            <a:noFill/>
          </p:spPr>
          <p:txBody>
            <a:bodyPr wrap="square" rtlCol="0">
              <a:spAutoFit/>
            </a:bodyPr>
            <a:lstStyle/>
            <a:p>
              <a:pPr algn="ctr">
                <a:lnSpc>
                  <a:spcPct val="130000"/>
                </a:lnSpc>
                <a:spcAft>
                  <a:spcPts val="600"/>
                </a:spcAft>
              </a:pPr>
              <a:r>
                <a:rPr lang="en-US" sz="2800" b="1">
                  <a:latin typeface="Neue Haas Grotesk Text Pro" panose="020B0504020202020204" pitchFamily="34" charset="77"/>
                </a:rPr>
                <a:t>Taxed</a:t>
              </a:r>
            </a:p>
          </p:txBody>
        </p:sp>
        <p:sp>
          <p:nvSpPr>
            <p:cNvPr id="15" name="TextBox 14">
              <a:extLst>
                <a:ext uri="{FF2B5EF4-FFF2-40B4-BE49-F238E27FC236}">
                  <a16:creationId xmlns:a16="http://schemas.microsoft.com/office/drawing/2014/main" id="{16307A16-54FB-FB5C-9ED1-BAA3F16B0BC9}"/>
                </a:ext>
              </a:extLst>
            </p:cNvPr>
            <p:cNvSpPr txBox="1"/>
            <p:nvPr/>
          </p:nvSpPr>
          <p:spPr>
            <a:xfrm>
              <a:off x="6790690" y="3090170"/>
              <a:ext cx="3458816" cy="456663"/>
            </a:xfrm>
            <a:prstGeom prst="rect">
              <a:avLst/>
            </a:prstGeom>
            <a:noFill/>
          </p:spPr>
          <p:txBody>
            <a:bodyPr wrap="square" rtlCol="0">
              <a:spAutoFit/>
            </a:bodyPr>
            <a:lstStyle/>
            <a:p>
              <a:pPr algn="ctr">
                <a:lnSpc>
                  <a:spcPct val="130000"/>
                </a:lnSpc>
                <a:spcAft>
                  <a:spcPts val="600"/>
                </a:spcAft>
              </a:pPr>
              <a:r>
                <a:rPr lang="en-US" sz="2000" b="1" dirty="0">
                  <a:latin typeface="Neue Haas Grotesk Text Pro" panose="020B0504020202020204" pitchFamily="34" charset="77"/>
                </a:rPr>
                <a:t>Without an LPFSA</a:t>
              </a:r>
            </a:p>
          </p:txBody>
        </p:sp>
      </p:grpSp>
      <p:grpSp>
        <p:nvGrpSpPr>
          <p:cNvPr id="26" name="Group 25">
            <a:extLst>
              <a:ext uri="{FF2B5EF4-FFF2-40B4-BE49-F238E27FC236}">
                <a16:creationId xmlns:a16="http://schemas.microsoft.com/office/drawing/2014/main" id="{35F692FC-8B7E-F30C-DC9D-864D3FA715BE}"/>
              </a:ext>
            </a:extLst>
          </p:cNvPr>
          <p:cNvGrpSpPr/>
          <p:nvPr/>
        </p:nvGrpSpPr>
        <p:grpSpPr>
          <a:xfrm>
            <a:off x="1617286" y="2718330"/>
            <a:ext cx="3380604" cy="3513951"/>
            <a:chOff x="1657042" y="2705078"/>
            <a:chExt cx="3380604" cy="3513951"/>
          </a:xfrm>
        </p:grpSpPr>
        <p:sp>
          <p:nvSpPr>
            <p:cNvPr id="17" name="Rectangle 16">
              <a:extLst>
                <a:ext uri="{FF2B5EF4-FFF2-40B4-BE49-F238E27FC236}">
                  <a16:creationId xmlns:a16="http://schemas.microsoft.com/office/drawing/2014/main" id="{96041B41-B3ED-D993-01A7-2888E749C4D2}"/>
                </a:ext>
              </a:extLst>
            </p:cNvPr>
            <p:cNvSpPr/>
            <p:nvPr/>
          </p:nvSpPr>
          <p:spPr>
            <a:xfrm>
              <a:off x="1657042" y="2705078"/>
              <a:ext cx="3380604" cy="3513951"/>
            </a:xfrm>
            <a:prstGeom prst="rect">
              <a:avLst/>
            </a:prstGeom>
            <a:solidFill>
              <a:schemeClr val="accent6">
                <a:lumMod val="20000"/>
                <a:lumOff val="80000"/>
              </a:schemeClr>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6" name="TextBox 5">
              <a:extLst>
                <a:ext uri="{FF2B5EF4-FFF2-40B4-BE49-F238E27FC236}">
                  <a16:creationId xmlns:a16="http://schemas.microsoft.com/office/drawing/2014/main" id="{F93A37E0-F7D5-2F6D-903D-E4EC795CA700}"/>
                </a:ext>
              </a:extLst>
            </p:cNvPr>
            <p:cNvSpPr txBox="1"/>
            <p:nvPr/>
          </p:nvSpPr>
          <p:spPr>
            <a:xfrm>
              <a:off x="1734042" y="4412829"/>
              <a:ext cx="3151205" cy="1320075"/>
            </a:xfrm>
            <a:prstGeom prst="rect">
              <a:avLst/>
            </a:prstGeom>
            <a:noFill/>
          </p:spPr>
          <p:txBody>
            <a:bodyPr wrap="square" rtlCol="0">
              <a:spAutoFit/>
            </a:bodyPr>
            <a:lstStyle/>
            <a:p>
              <a:pPr algn="ctr">
                <a:lnSpc>
                  <a:spcPct val="130000"/>
                </a:lnSpc>
                <a:spcAft>
                  <a:spcPts val="600"/>
                </a:spcAft>
              </a:pPr>
              <a:r>
                <a:rPr lang="en-US" sz="7200" b="1">
                  <a:solidFill>
                    <a:srgbClr val="2A2C2C"/>
                  </a:solidFill>
                  <a:latin typeface="Neue Haas Grotesk Text Pro" panose="020B0504020202020204" pitchFamily="34" charset="77"/>
                </a:rPr>
                <a:t>$50</a:t>
              </a:r>
            </a:p>
          </p:txBody>
        </p:sp>
        <p:sp>
          <p:nvSpPr>
            <p:cNvPr id="7" name="TextBox 6">
              <a:extLst>
                <a:ext uri="{FF2B5EF4-FFF2-40B4-BE49-F238E27FC236}">
                  <a16:creationId xmlns:a16="http://schemas.microsoft.com/office/drawing/2014/main" id="{6E138D1B-180C-D156-D904-83527B5AD3F7}"/>
                </a:ext>
              </a:extLst>
            </p:cNvPr>
            <p:cNvSpPr txBox="1"/>
            <p:nvPr/>
          </p:nvSpPr>
          <p:spPr>
            <a:xfrm>
              <a:off x="2284596" y="5618093"/>
              <a:ext cx="2149099" cy="358914"/>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Neue Haas Grotesk Text Pro" panose="020B0504020202020204" pitchFamily="34" charset="77"/>
                </a:rPr>
                <a:t>Spending power</a:t>
              </a:r>
            </a:p>
          </p:txBody>
        </p:sp>
        <p:sp>
          <p:nvSpPr>
            <p:cNvPr id="8" name="TextBox 7">
              <a:extLst>
                <a:ext uri="{FF2B5EF4-FFF2-40B4-BE49-F238E27FC236}">
                  <a16:creationId xmlns:a16="http://schemas.microsoft.com/office/drawing/2014/main" id="{258B6884-445B-133F-9B61-CF684DCDC8E0}"/>
                </a:ext>
              </a:extLst>
            </p:cNvPr>
            <p:cNvSpPr txBox="1"/>
            <p:nvPr/>
          </p:nvSpPr>
          <p:spPr>
            <a:xfrm>
              <a:off x="2278559" y="4282597"/>
              <a:ext cx="2149099" cy="358914"/>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Neue Haas Grotesk Text Pro" panose="020B0504020202020204" pitchFamily="34" charset="77"/>
                </a:rPr>
                <a:t>Keep all your money</a:t>
              </a:r>
            </a:p>
          </p:txBody>
        </p:sp>
        <p:sp>
          <p:nvSpPr>
            <p:cNvPr id="9" name="TextBox 8">
              <a:extLst>
                <a:ext uri="{FF2B5EF4-FFF2-40B4-BE49-F238E27FC236}">
                  <a16:creationId xmlns:a16="http://schemas.microsoft.com/office/drawing/2014/main" id="{28D56175-42D1-BD63-0F31-3C0C5B36C9F0}"/>
                </a:ext>
              </a:extLst>
            </p:cNvPr>
            <p:cNvSpPr txBox="1"/>
            <p:nvPr/>
          </p:nvSpPr>
          <p:spPr>
            <a:xfrm>
              <a:off x="1777505" y="3782709"/>
              <a:ext cx="3151205" cy="602409"/>
            </a:xfrm>
            <a:prstGeom prst="rect">
              <a:avLst/>
            </a:prstGeom>
            <a:noFill/>
          </p:spPr>
          <p:txBody>
            <a:bodyPr wrap="square" rtlCol="0">
              <a:spAutoFit/>
            </a:bodyPr>
            <a:lstStyle/>
            <a:p>
              <a:pPr algn="ctr">
                <a:lnSpc>
                  <a:spcPct val="130000"/>
                </a:lnSpc>
                <a:spcAft>
                  <a:spcPts val="600"/>
                </a:spcAft>
              </a:pPr>
              <a:r>
                <a:rPr lang="en-US" sz="2800" b="1">
                  <a:solidFill>
                    <a:schemeClr val="accent1"/>
                  </a:solidFill>
                  <a:latin typeface="Neue Haas Grotesk Text Pro" panose="020B0504020202020204" pitchFamily="34" charset="77"/>
                </a:rPr>
                <a:t>Not taxed</a:t>
              </a:r>
            </a:p>
          </p:txBody>
        </p:sp>
        <p:sp>
          <p:nvSpPr>
            <p:cNvPr id="10" name="TextBox 9">
              <a:extLst>
                <a:ext uri="{FF2B5EF4-FFF2-40B4-BE49-F238E27FC236}">
                  <a16:creationId xmlns:a16="http://schemas.microsoft.com/office/drawing/2014/main" id="{C059D2DB-AE21-3A7E-2121-BBFD9F5BF944}"/>
                </a:ext>
              </a:extLst>
            </p:cNvPr>
            <p:cNvSpPr txBox="1"/>
            <p:nvPr/>
          </p:nvSpPr>
          <p:spPr>
            <a:xfrm>
              <a:off x="1777505" y="3447646"/>
              <a:ext cx="3151205" cy="456663"/>
            </a:xfrm>
            <a:prstGeom prst="rect">
              <a:avLst/>
            </a:prstGeom>
            <a:noFill/>
          </p:spPr>
          <p:txBody>
            <a:bodyPr wrap="square" rtlCol="0">
              <a:spAutoFit/>
            </a:bodyPr>
            <a:lstStyle/>
            <a:p>
              <a:pPr algn="ctr">
                <a:lnSpc>
                  <a:spcPct val="130000"/>
                </a:lnSpc>
                <a:spcAft>
                  <a:spcPts val="600"/>
                </a:spcAft>
              </a:pPr>
              <a:r>
                <a:rPr lang="en-US" sz="2000" b="1">
                  <a:solidFill>
                    <a:srgbClr val="2A2C2C"/>
                  </a:solidFill>
                  <a:latin typeface="Neue Haas Grotesk Text Pro" panose="020B0504020202020204" pitchFamily="34" charset="77"/>
                </a:rPr>
                <a:t>LPFSA</a:t>
              </a:r>
            </a:p>
          </p:txBody>
        </p:sp>
      </p:grpSp>
      <p:pic>
        <p:nvPicPr>
          <p:cNvPr id="21" name="Graphic 20">
            <a:extLst>
              <a:ext uri="{FF2B5EF4-FFF2-40B4-BE49-F238E27FC236}">
                <a16:creationId xmlns:a16="http://schemas.microsoft.com/office/drawing/2014/main" id="{935093D5-23E1-93E3-F3C2-A642CBA3E56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6575538" y="1319693"/>
            <a:ext cx="705478" cy="676083"/>
          </a:xfrm>
          <a:prstGeom prst="rect">
            <a:avLst/>
          </a:prstGeom>
        </p:spPr>
      </p:pic>
      <p:sp>
        <p:nvSpPr>
          <p:cNvPr id="32" name="Freeform 31">
            <a:extLst>
              <a:ext uri="{FF2B5EF4-FFF2-40B4-BE49-F238E27FC236}">
                <a16:creationId xmlns:a16="http://schemas.microsoft.com/office/drawing/2014/main" id="{B059E5C2-FD38-48A1-6F92-B088504CA863}"/>
              </a:ext>
            </a:extLst>
          </p:cNvPr>
          <p:cNvSpPr/>
          <p:nvPr/>
        </p:nvSpPr>
        <p:spPr>
          <a:xfrm>
            <a:off x="3273287"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C0C316E8-D8B6-75E4-1129-4902619381A7}"/>
              </a:ext>
            </a:extLst>
          </p:cNvPr>
          <p:cNvSpPr/>
          <p:nvPr/>
        </p:nvSpPr>
        <p:spPr>
          <a:xfrm flipH="1">
            <a:off x="7572316"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728EF391-4576-2779-5A22-E0378977FE8C}"/>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2961373" y="2980074"/>
            <a:ext cx="762986" cy="422577"/>
          </a:xfrm>
          <a:prstGeom prst="rect">
            <a:avLst/>
          </a:prstGeom>
        </p:spPr>
      </p:pic>
      <p:sp>
        <p:nvSpPr>
          <p:cNvPr id="20" name="TextBox 19">
            <a:extLst>
              <a:ext uri="{FF2B5EF4-FFF2-40B4-BE49-F238E27FC236}">
                <a16:creationId xmlns:a16="http://schemas.microsoft.com/office/drawing/2014/main" id="{C776D1D5-2ECE-580C-1032-BD2F39F9E524}"/>
              </a:ext>
            </a:extLst>
          </p:cNvPr>
          <p:cNvSpPr txBox="1"/>
          <p:nvPr/>
        </p:nvSpPr>
        <p:spPr>
          <a:xfrm>
            <a:off x="1365328" y="6505170"/>
            <a:ext cx="10086975" cy="246221"/>
          </a:xfrm>
          <a:prstGeom prst="rect">
            <a:avLst/>
          </a:prstGeom>
          <a:noFill/>
        </p:spPr>
        <p:txBody>
          <a:bodyPr wrap="square">
            <a:spAutoFit/>
          </a:bodyPr>
          <a:lstStyle/>
          <a:p>
            <a:r>
              <a:rPr lang="en-US" sz="1000" b="0" i="0" u="none" strike="noStrike" dirty="0">
                <a:solidFill>
                  <a:srgbClr val="2A2C2C"/>
                </a:solidFill>
                <a:effectLst/>
                <a:latin typeface="Arial" panose="020B0604020202020204" pitchFamily="34" charset="0"/>
              </a:rPr>
              <a:t>Estimated savings are based on an assumed combined federal and state income tax bracket of 20%. Actual savings will depend on your taxable income and tax status.</a:t>
            </a:r>
            <a:endParaRPr lang="en-US" sz="1000" dirty="0"/>
          </a:p>
        </p:txBody>
      </p:sp>
    </p:spTree>
    <p:extLst>
      <p:ext uri="{BB962C8B-B14F-4D97-AF65-F5344CB8AC3E}">
        <p14:creationId xmlns:p14="http://schemas.microsoft.com/office/powerpoint/2010/main" val="2227877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icture containing person, human face, indoor, clothing&#10;&#10;Description automatically generated">
            <a:extLst>
              <a:ext uri="{FF2B5EF4-FFF2-40B4-BE49-F238E27FC236}">
                <a16:creationId xmlns:a16="http://schemas.microsoft.com/office/drawing/2014/main" id="{C681BDB1-2B30-2840-E0A6-64C130FBFE15}"/>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l="-3584"/>
          <a:stretch/>
        </p:blipFill>
        <p:spPr>
          <a:xfrm>
            <a:off x="4032985" y="0"/>
            <a:ext cx="8159016" cy="6858000"/>
          </a:xfrm>
        </p:spPr>
      </p:pic>
      <p:sp>
        <p:nvSpPr>
          <p:cNvPr id="3" name="Rectangle 2">
            <a:extLst>
              <a:ext uri="{FF2B5EF4-FFF2-40B4-BE49-F238E27FC236}">
                <a16:creationId xmlns:a16="http://schemas.microsoft.com/office/drawing/2014/main" id="{8E2493D4-DE72-5897-6F30-75147E0C426A}"/>
              </a:ext>
              <a:ext uri="{C183D7F6-B498-43B3-948B-1728B52AA6E4}">
                <adec:decorative xmlns:adec="http://schemas.microsoft.com/office/drawing/2017/decorative" val="1"/>
              </a:ext>
            </a:extLst>
          </p:cNvPr>
          <p:cNvSpPr/>
          <p:nvPr/>
        </p:nvSpPr>
        <p:spPr>
          <a:xfrm>
            <a:off x="3370073" y="1202"/>
            <a:ext cx="3945127"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sp>
        <p:nvSpPr>
          <p:cNvPr id="6" name="Rectangle 5">
            <a:extLst>
              <a:ext uri="{FF2B5EF4-FFF2-40B4-BE49-F238E27FC236}">
                <a16:creationId xmlns:a16="http://schemas.microsoft.com/office/drawing/2014/main" id="{18678554-7D74-E37F-A1BC-B30E15659ABE}"/>
              </a:ext>
              <a:ext uri="{C183D7F6-B498-43B3-948B-1728B52AA6E4}">
                <adec:decorative xmlns:adec="http://schemas.microsoft.com/office/drawing/2017/decorative" val="1"/>
              </a:ext>
            </a:extLst>
          </p:cNvPr>
          <p:cNvSpPr/>
          <p:nvPr/>
        </p:nvSpPr>
        <p:spPr>
          <a:xfrm>
            <a:off x="4053468" y="1202"/>
            <a:ext cx="4139680"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sp>
        <p:nvSpPr>
          <p:cNvPr id="7" name="Title 6">
            <a:extLst>
              <a:ext uri="{FF2B5EF4-FFF2-40B4-BE49-F238E27FC236}">
                <a16:creationId xmlns:a16="http://schemas.microsoft.com/office/drawing/2014/main" id="{27B6B9A3-25CF-0886-1885-886410EAE66A}"/>
              </a:ext>
            </a:extLst>
          </p:cNvPr>
          <p:cNvSpPr>
            <a:spLocks noGrp="1"/>
          </p:cNvSpPr>
          <p:nvPr>
            <p:ph type="title"/>
          </p:nvPr>
        </p:nvSpPr>
        <p:spPr>
          <a:xfrm>
            <a:off x="853441" y="365761"/>
            <a:ext cx="4944243" cy="1383071"/>
          </a:xfrm>
        </p:spPr>
        <p:txBody>
          <a:bodyPr/>
          <a:lstStyle/>
          <a:p>
            <a:r>
              <a:rPr lang="en-US" sz="4250">
                <a:latin typeface="+mn-lt"/>
                <a:cs typeface="Arial"/>
              </a:rPr>
              <a:t>Save </a:t>
            </a:r>
            <a:br>
              <a:rPr lang="en-US" sz="4250">
                <a:latin typeface="+mn-lt"/>
                <a:cs typeface="Arial" panose="020B0604020202020204" pitchFamily="34" charset="0"/>
              </a:rPr>
            </a:br>
            <a:r>
              <a:rPr lang="en-US" sz="4250">
                <a:latin typeface="+mn-lt"/>
                <a:cs typeface="Arial"/>
              </a:rPr>
              <a:t>$600+</a:t>
            </a:r>
          </a:p>
        </p:txBody>
      </p:sp>
      <p:sp>
        <p:nvSpPr>
          <p:cNvPr id="8" name="Content Placeholder 7">
            <a:extLst>
              <a:ext uri="{FF2B5EF4-FFF2-40B4-BE49-F238E27FC236}">
                <a16:creationId xmlns:a16="http://schemas.microsoft.com/office/drawing/2014/main" id="{FEC15589-0F5F-6C80-6239-B16B023066BF}"/>
              </a:ext>
            </a:extLst>
          </p:cNvPr>
          <p:cNvSpPr>
            <a:spLocks noGrp="1"/>
          </p:cNvSpPr>
          <p:nvPr>
            <p:ph sz="quarter" idx="14"/>
          </p:nvPr>
        </p:nvSpPr>
        <p:spPr>
          <a:xfrm>
            <a:off x="854157" y="1957120"/>
            <a:ext cx="3308540" cy="1677511"/>
          </a:xfrm>
        </p:spPr>
        <p:txBody>
          <a:bodyPr vert="horz" lIns="0" tIns="0" rIns="0" bIns="0" rtlCol="0" anchor="t">
            <a:spAutoFit/>
          </a:bodyPr>
          <a:lstStyle/>
          <a:p>
            <a:pPr marL="0" indent="0" defTabSz="609585">
              <a:lnSpc>
                <a:spcPct val="140000"/>
              </a:lnSpc>
              <a:buNone/>
              <a:defRPr/>
            </a:pPr>
            <a:r>
              <a:rPr lang="en-US" dirty="0">
                <a:solidFill>
                  <a:srgbClr val="2A2C2C"/>
                </a:solidFill>
                <a:latin typeface="+mn-lt"/>
                <a:cs typeface="Arial"/>
              </a:rPr>
              <a:t>Members who </a:t>
            </a:r>
            <a:r>
              <a:rPr kumimoji="0" lang="en-US" sz="2000" b="0" i="0" u="none" strike="noStrike" kern="1200" cap="none" spc="0" normalizeH="0" baseline="0" noProof="0" dirty="0">
                <a:ln>
                  <a:noFill/>
                </a:ln>
                <a:solidFill>
                  <a:srgbClr val="2A2C2C"/>
                </a:solidFill>
                <a:effectLst/>
                <a:uLnTx/>
                <a:uFillTx/>
                <a:latin typeface="+mn-lt"/>
                <a:cs typeface="Arial"/>
              </a:rPr>
              <a:t>contribute </a:t>
            </a:r>
            <a:br>
              <a:rPr kumimoji="0" lang="en-US" sz="2000" b="0" i="0" u="none" strike="noStrike" kern="1200" cap="none" spc="0" normalizeH="0" baseline="0" noProof="0" dirty="0">
                <a:ln>
                  <a:noFill/>
                </a:ln>
                <a:solidFill>
                  <a:srgbClr val="2A2C2C"/>
                </a:solidFill>
                <a:effectLst/>
                <a:uLnTx/>
                <a:uFillTx/>
                <a:latin typeface="+mn-lt"/>
                <a:cs typeface="Arial"/>
              </a:rPr>
            </a:br>
            <a:r>
              <a:rPr kumimoji="0" lang="en-US" sz="2000" b="0" i="0" u="none" strike="noStrike" kern="1200" cap="none" spc="0" normalizeH="0" baseline="0" noProof="0" dirty="0">
                <a:ln>
                  <a:noFill/>
                </a:ln>
                <a:solidFill>
                  <a:srgbClr val="2A2C2C"/>
                </a:solidFill>
                <a:effectLst/>
                <a:uLnTx/>
                <a:uFillTx/>
                <a:latin typeface="+mn-lt"/>
                <a:cs typeface="Arial"/>
              </a:rPr>
              <a:t>the max to their </a:t>
            </a:r>
            <a:r>
              <a:rPr lang="en-US" dirty="0">
                <a:solidFill>
                  <a:srgbClr val="2A2C2C"/>
                </a:solidFill>
                <a:latin typeface="+mn-lt"/>
                <a:cs typeface="Arial"/>
              </a:rPr>
              <a:t>LPFSA </a:t>
            </a:r>
            <a:r>
              <a:rPr kumimoji="0" lang="en-US" sz="2000" b="0" i="0" u="none" strike="noStrike" kern="1200" cap="none" spc="0" normalizeH="0" baseline="0" noProof="0" dirty="0">
                <a:ln>
                  <a:noFill/>
                </a:ln>
                <a:solidFill>
                  <a:srgbClr val="2A2C2C"/>
                </a:solidFill>
                <a:effectLst/>
                <a:uLnTx/>
                <a:uFillTx/>
                <a:latin typeface="+mn-lt"/>
                <a:cs typeface="Arial"/>
              </a:rPr>
              <a:t>can save $</a:t>
            </a:r>
            <a:r>
              <a:rPr lang="en-US" dirty="0">
                <a:solidFill>
                  <a:srgbClr val="2A2C2C"/>
                </a:solidFill>
                <a:latin typeface="+mn-lt"/>
                <a:cs typeface="Arial"/>
              </a:rPr>
              <a:t>600+ each year</a:t>
            </a:r>
            <a:r>
              <a:rPr kumimoji="0" lang="en-US" sz="2000" b="0" i="0" u="none" strike="noStrike" kern="1200" cap="none" spc="0" normalizeH="0" baseline="0" noProof="0" dirty="0">
                <a:ln>
                  <a:noFill/>
                </a:ln>
                <a:solidFill>
                  <a:srgbClr val="2A2C2C"/>
                </a:solidFill>
                <a:effectLst/>
                <a:uLnTx/>
                <a:uFillTx/>
                <a:latin typeface="+mn-lt"/>
                <a:cs typeface="Arial"/>
              </a:rPr>
              <a:t>* on </a:t>
            </a:r>
            <a:r>
              <a:rPr lang="en-US" dirty="0">
                <a:solidFill>
                  <a:srgbClr val="2A2C2C"/>
                </a:solidFill>
                <a:latin typeface="+mn-lt"/>
                <a:cs typeface="Arial"/>
              </a:rPr>
              <a:t>qualified </a:t>
            </a:r>
            <a:r>
              <a:rPr kumimoji="0" lang="en-US" sz="2000" b="0" i="0" u="none" strike="noStrike" kern="1200" cap="none" spc="0" normalizeH="0" baseline="0" noProof="0" dirty="0">
                <a:ln>
                  <a:noFill/>
                </a:ln>
                <a:solidFill>
                  <a:srgbClr val="2A2C2C"/>
                </a:solidFill>
                <a:effectLst/>
                <a:uLnTx/>
                <a:uFillTx/>
                <a:latin typeface="+mn-lt"/>
                <a:cs typeface="Arial"/>
              </a:rPr>
              <a:t>medical expenses.</a:t>
            </a:r>
            <a:endParaRPr lang="en-US" dirty="0">
              <a:latin typeface="+mn-lt"/>
            </a:endParaRPr>
          </a:p>
        </p:txBody>
      </p:sp>
      <p:sp>
        <p:nvSpPr>
          <p:cNvPr id="2" name="TextBox 1">
            <a:extLst>
              <a:ext uri="{FF2B5EF4-FFF2-40B4-BE49-F238E27FC236}">
                <a16:creationId xmlns:a16="http://schemas.microsoft.com/office/drawing/2014/main" id="{B359A579-BC27-4DF0-A6B5-5FBB318A9148}"/>
              </a:ext>
            </a:extLst>
          </p:cNvPr>
          <p:cNvSpPr txBox="1"/>
          <p:nvPr/>
        </p:nvSpPr>
        <p:spPr>
          <a:xfrm>
            <a:off x="854156" y="5963120"/>
            <a:ext cx="3308541" cy="646331"/>
          </a:xfrm>
          <a:prstGeom prst="rect">
            <a:avLst/>
          </a:prstGeom>
          <a:noFill/>
        </p:spPr>
        <p:txBody>
          <a:bodyPr wrap="square" lIns="0" tIns="45720" rIns="91440" bIns="45720" rtlCol="0" anchor="t">
            <a:spAutoFit/>
          </a:bodyPr>
          <a:lstStyle/>
          <a:p>
            <a:pPr>
              <a:spcAft>
                <a:spcPts val="133"/>
              </a:spcAft>
              <a:defRPr/>
            </a:pPr>
            <a:r>
              <a:rPr lang="en-US" sz="900" b="0" dirty="0">
                <a:solidFill>
                  <a:schemeClr val="tx1">
                    <a:lumMod val="75000"/>
                    <a:lumOff val="25000"/>
                  </a:schemeClr>
                </a:solidFill>
                <a:cs typeface="Arial"/>
              </a:rPr>
              <a:t>*The example used is for illustrative purposes only; actual savings may vary. The figure is based on average tax rate of 20%, including state, federal and FICA taxes. Savings based on contributing the maximum family amount.</a:t>
            </a:r>
          </a:p>
        </p:txBody>
      </p:sp>
      <p:grpSp>
        <p:nvGrpSpPr>
          <p:cNvPr id="9" name="Group 8">
            <a:extLst>
              <a:ext uri="{FF2B5EF4-FFF2-40B4-BE49-F238E27FC236}">
                <a16:creationId xmlns:a16="http://schemas.microsoft.com/office/drawing/2014/main" id="{199BD285-954D-6A00-AF1C-8D697CF3A0ED}"/>
              </a:ext>
            </a:extLst>
          </p:cNvPr>
          <p:cNvGrpSpPr/>
          <p:nvPr/>
        </p:nvGrpSpPr>
        <p:grpSpPr>
          <a:xfrm>
            <a:off x="829012" y="3774191"/>
            <a:ext cx="2579562" cy="2039579"/>
            <a:chOff x="829012" y="3774191"/>
            <a:chExt cx="2579562" cy="2039579"/>
          </a:xfrm>
        </p:grpSpPr>
        <p:sp>
          <p:nvSpPr>
            <p:cNvPr id="10" name="TextBox 9">
              <a:extLst>
                <a:ext uri="{FF2B5EF4-FFF2-40B4-BE49-F238E27FC236}">
                  <a16:creationId xmlns:a16="http://schemas.microsoft.com/office/drawing/2014/main" id="{2C8A5448-E1F4-2DD1-9ED8-0A31608BB83D}"/>
                </a:ext>
              </a:extLst>
            </p:cNvPr>
            <p:cNvSpPr txBox="1"/>
            <p:nvPr/>
          </p:nvSpPr>
          <p:spPr>
            <a:xfrm>
              <a:off x="1599104" y="4273857"/>
              <a:ext cx="358540" cy="708079"/>
            </a:xfrm>
            <a:prstGeom prst="rect">
              <a:avLst/>
            </a:prstGeom>
            <a:noFill/>
          </p:spPr>
          <p:txBody>
            <a:bodyPr wrap="square">
              <a:spAutoFit/>
            </a:bodyPr>
            <a:lstStyle/>
            <a:p>
              <a:pPr marL="0" indent="0">
                <a:lnSpc>
                  <a:spcPct val="140000"/>
                </a:lnSpc>
                <a:spcAft>
                  <a:spcPts val="0"/>
                </a:spcAft>
                <a:buNone/>
              </a:pPr>
              <a:r>
                <a:rPr lang="en-US" sz="3200">
                  <a:cs typeface="Arial"/>
                </a:rPr>
                <a:t>x</a:t>
              </a:r>
              <a:endParaRPr lang="en-US" sz="3200">
                <a:cs typeface="Arial" panose="020B0604020202020204" pitchFamily="34" charset="0"/>
              </a:endParaRPr>
            </a:p>
          </p:txBody>
        </p:sp>
        <p:sp>
          <p:nvSpPr>
            <p:cNvPr id="11" name="TextBox 10">
              <a:extLst>
                <a:ext uri="{FF2B5EF4-FFF2-40B4-BE49-F238E27FC236}">
                  <a16:creationId xmlns:a16="http://schemas.microsoft.com/office/drawing/2014/main" id="{E7676A0F-16AE-0152-79E0-694E0366C43B}"/>
                </a:ext>
              </a:extLst>
            </p:cNvPr>
            <p:cNvSpPr txBox="1"/>
            <p:nvPr/>
          </p:nvSpPr>
          <p:spPr>
            <a:xfrm>
              <a:off x="829012" y="3774191"/>
              <a:ext cx="2516632" cy="671146"/>
            </a:xfrm>
            <a:prstGeom prst="rect">
              <a:avLst/>
            </a:prstGeom>
            <a:noFill/>
          </p:spPr>
          <p:txBody>
            <a:bodyPr wrap="square" rtlCol="0">
              <a:spAutoFit/>
            </a:bodyPr>
            <a:lstStyle/>
            <a:p>
              <a:pPr algn="r">
                <a:lnSpc>
                  <a:spcPct val="130000"/>
                </a:lnSpc>
                <a:spcAft>
                  <a:spcPts val="600"/>
                </a:spcAft>
              </a:pPr>
              <a:r>
                <a:rPr lang="en-US" sz="3200" dirty="0">
                  <a:cs typeface="Arial"/>
                </a:rPr>
                <a:t>$3,200</a:t>
              </a:r>
              <a:endParaRPr lang="en-US" sz="3200" dirty="0">
                <a:cs typeface="Arial" panose="020B0604020202020204" pitchFamily="34" charset="0"/>
              </a:endParaRPr>
            </a:p>
          </p:txBody>
        </p:sp>
        <p:sp>
          <p:nvSpPr>
            <p:cNvPr id="12" name="TextBox 11">
              <a:extLst>
                <a:ext uri="{FF2B5EF4-FFF2-40B4-BE49-F238E27FC236}">
                  <a16:creationId xmlns:a16="http://schemas.microsoft.com/office/drawing/2014/main" id="{C34F3993-C892-7F79-F698-D4E8429E3546}"/>
                </a:ext>
              </a:extLst>
            </p:cNvPr>
            <p:cNvSpPr txBox="1"/>
            <p:nvPr/>
          </p:nvSpPr>
          <p:spPr>
            <a:xfrm>
              <a:off x="2156060" y="4310790"/>
              <a:ext cx="1189584" cy="671146"/>
            </a:xfrm>
            <a:prstGeom prst="rect">
              <a:avLst/>
            </a:prstGeom>
            <a:noFill/>
          </p:spPr>
          <p:txBody>
            <a:bodyPr wrap="square" rtlCol="0">
              <a:spAutoFit/>
            </a:bodyPr>
            <a:lstStyle/>
            <a:p>
              <a:pPr algn="r">
                <a:lnSpc>
                  <a:spcPct val="130000"/>
                </a:lnSpc>
                <a:spcAft>
                  <a:spcPts val="600"/>
                </a:spcAft>
              </a:pPr>
              <a:r>
                <a:rPr lang="en-US" sz="3200">
                  <a:cs typeface="Arial"/>
                </a:rPr>
                <a:t>20%</a:t>
              </a:r>
              <a:endParaRPr lang="en-US" sz="3200">
                <a:cs typeface="Arial" panose="020B0604020202020204" pitchFamily="34" charset="0"/>
              </a:endParaRPr>
            </a:p>
          </p:txBody>
        </p:sp>
        <p:sp>
          <p:nvSpPr>
            <p:cNvPr id="13" name="TextBox 12">
              <a:extLst>
                <a:ext uri="{FF2B5EF4-FFF2-40B4-BE49-F238E27FC236}">
                  <a16:creationId xmlns:a16="http://schemas.microsoft.com/office/drawing/2014/main" id="{93778DE9-DE90-57A2-34D5-ED937269ADF5}"/>
                </a:ext>
              </a:extLst>
            </p:cNvPr>
            <p:cNvSpPr txBox="1"/>
            <p:nvPr/>
          </p:nvSpPr>
          <p:spPr>
            <a:xfrm>
              <a:off x="829012" y="4919936"/>
              <a:ext cx="2516632" cy="893834"/>
            </a:xfrm>
            <a:prstGeom prst="rect">
              <a:avLst/>
            </a:prstGeom>
            <a:noFill/>
          </p:spPr>
          <p:txBody>
            <a:bodyPr wrap="square" rtlCol="0">
              <a:spAutoFit/>
            </a:bodyPr>
            <a:lstStyle/>
            <a:p>
              <a:pPr algn="r">
                <a:lnSpc>
                  <a:spcPct val="130000"/>
                </a:lnSpc>
                <a:spcAft>
                  <a:spcPts val="600"/>
                </a:spcAft>
              </a:pPr>
              <a:r>
                <a:rPr lang="en-US" sz="4400" b="1" dirty="0">
                  <a:solidFill>
                    <a:schemeClr val="accent1"/>
                  </a:solidFill>
                  <a:cs typeface="Arial"/>
                </a:rPr>
                <a:t>$640</a:t>
              </a:r>
              <a:endParaRPr lang="en-US" sz="4400" b="1" dirty="0">
                <a:solidFill>
                  <a:schemeClr val="accent1"/>
                </a:solidFill>
                <a:cs typeface="Arial" panose="020B0604020202020204" pitchFamily="34" charset="0"/>
              </a:endParaRPr>
            </a:p>
          </p:txBody>
        </p:sp>
        <p:cxnSp>
          <p:nvCxnSpPr>
            <p:cNvPr id="14" name="Straight Connector 13">
              <a:extLst>
                <a:ext uri="{FF2B5EF4-FFF2-40B4-BE49-F238E27FC236}">
                  <a16:creationId xmlns:a16="http://schemas.microsoft.com/office/drawing/2014/main" id="{D7ECD344-E5B4-8E78-D6E9-9EF090682FD4}"/>
                </a:ext>
              </a:extLst>
            </p:cNvPr>
            <p:cNvCxnSpPr/>
            <p:nvPr/>
          </p:nvCxnSpPr>
          <p:spPr>
            <a:xfrm>
              <a:off x="1222408" y="4981936"/>
              <a:ext cx="2186166"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26944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E10849FA-3101-D6BF-8DC9-BA43ABEAC09E}"/>
              </a:ext>
              <a:ext uri="{C183D7F6-B498-43B3-948B-1728B52AA6E4}">
                <adec:decorative xmlns:adec="http://schemas.microsoft.com/office/drawing/2017/decorative" val="1"/>
              </a:ext>
            </a:extLst>
          </p:cNvPr>
          <p:cNvSpPr/>
          <p:nvPr/>
        </p:nvSpPr>
        <p:spPr>
          <a:xfrm>
            <a:off x="4867291" y="1"/>
            <a:ext cx="7324709"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b="1">
              <a:solidFill>
                <a:srgbClr val="00AAC6"/>
              </a:solidFill>
              <a:latin typeface="Arial" panose="020B0604020202020204" pitchFamily="34" charset="0"/>
            </a:endParaRPr>
          </a:p>
        </p:txBody>
      </p:sp>
      <p:sp>
        <p:nvSpPr>
          <p:cNvPr id="3" name="Title 2">
            <a:extLst>
              <a:ext uri="{FF2B5EF4-FFF2-40B4-BE49-F238E27FC236}">
                <a16:creationId xmlns:a16="http://schemas.microsoft.com/office/drawing/2014/main" id="{1BE1B26C-A462-A3A7-6823-0B5555306016}"/>
              </a:ext>
            </a:extLst>
          </p:cNvPr>
          <p:cNvSpPr>
            <a:spLocks noGrp="1"/>
          </p:cNvSpPr>
          <p:nvPr>
            <p:ph type="title"/>
          </p:nvPr>
        </p:nvSpPr>
        <p:spPr>
          <a:xfrm>
            <a:off x="853443" y="365760"/>
            <a:ext cx="3807266" cy="2843151"/>
          </a:xfrm>
        </p:spPr>
        <p:txBody>
          <a:bodyPr/>
          <a:lstStyle/>
          <a:p>
            <a:r>
              <a:rPr lang="en-US">
                <a:latin typeface="Arial" panose="020B0604020202020204" pitchFamily="34" charset="0"/>
                <a:cs typeface="Arial" panose="020B0604020202020204" pitchFamily="34" charset="0"/>
              </a:rPr>
              <a:t>Save on LPFSA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eligible expenses</a:t>
            </a:r>
            <a:endParaRPr lang="en-US"/>
          </a:p>
        </p:txBody>
      </p:sp>
      <p:sp>
        <p:nvSpPr>
          <p:cNvPr id="30" name="TextBox 29">
            <a:extLst>
              <a:ext uri="{FF2B5EF4-FFF2-40B4-BE49-F238E27FC236}">
                <a16:creationId xmlns:a16="http://schemas.microsoft.com/office/drawing/2014/main" id="{C7AC05B1-C5B0-263D-E700-CDA8F9470DE8}"/>
              </a:ext>
            </a:extLst>
          </p:cNvPr>
          <p:cNvSpPr txBox="1"/>
          <p:nvPr/>
        </p:nvSpPr>
        <p:spPr>
          <a:xfrm>
            <a:off x="853444" y="5448334"/>
            <a:ext cx="3632832" cy="954107"/>
          </a:xfrm>
          <a:prstGeom prst="rect">
            <a:avLst/>
          </a:prstGeom>
          <a:noFill/>
        </p:spPr>
        <p:txBody>
          <a:bodyPr wrap="square" lIns="0" rtlCol="0">
            <a:spAutoFit/>
          </a:bodyPr>
          <a:lstStyle/>
          <a:p>
            <a:pPr defTabSz="609570">
              <a:spcAft>
                <a:spcPts val="2400"/>
              </a:spcAft>
            </a:pPr>
            <a:r>
              <a:rPr lang="en-US" sz="2800" dirty="0">
                <a:solidFill>
                  <a:schemeClr val="accent1"/>
                </a:solidFill>
                <a:latin typeface="Arial" panose="020B0604020202020204" pitchFamily="34" charset="0"/>
                <a:cs typeface="Arial" panose="020B0604020202020204" pitchFamily="34" charset="0"/>
              </a:rPr>
              <a:t>HealthEquity.com/</a:t>
            </a:r>
            <a:br>
              <a:rPr lang="en-US" sz="2800" dirty="0">
                <a:solidFill>
                  <a:schemeClr val="accent1"/>
                </a:solidFill>
                <a:latin typeface="Arial" panose="020B0604020202020204" pitchFamily="34" charset="0"/>
                <a:cs typeface="Arial" panose="020B0604020202020204" pitchFamily="34" charset="0"/>
              </a:rPr>
            </a:br>
            <a:r>
              <a:rPr lang="en-US" sz="2800" dirty="0">
                <a:solidFill>
                  <a:schemeClr val="accent1"/>
                </a:solidFill>
                <a:latin typeface="Arial" panose="020B0604020202020204" pitchFamily="34" charset="0"/>
                <a:cs typeface="Arial" panose="020B0604020202020204" pitchFamily="34" charset="0"/>
              </a:rPr>
              <a:t>LPFSA-QME</a:t>
            </a:r>
          </a:p>
        </p:txBody>
      </p:sp>
      <p:grpSp>
        <p:nvGrpSpPr>
          <p:cNvPr id="16" name="Group 15">
            <a:extLst>
              <a:ext uri="{FF2B5EF4-FFF2-40B4-BE49-F238E27FC236}">
                <a16:creationId xmlns:a16="http://schemas.microsoft.com/office/drawing/2014/main" id="{823A1250-893F-060A-5ACB-510268052FC1}"/>
              </a:ext>
            </a:extLst>
          </p:cNvPr>
          <p:cNvGrpSpPr/>
          <p:nvPr/>
        </p:nvGrpSpPr>
        <p:grpSpPr>
          <a:xfrm>
            <a:off x="5756849" y="545315"/>
            <a:ext cx="7437687" cy="1603033"/>
            <a:chOff x="6043719" y="545315"/>
            <a:chExt cx="7437687" cy="1603033"/>
          </a:xfrm>
        </p:grpSpPr>
        <p:grpSp>
          <p:nvGrpSpPr>
            <p:cNvPr id="62" name="Group 61">
              <a:extLst>
                <a:ext uri="{FF2B5EF4-FFF2-40B4-BE49-F238E27FC236}">
                  <a16:creationId xmlns:a16="http://schemas.microsoft.com/office/drawing/2014/main" id="{51562D4B-6D8E-801F-49A9-83C8EF5EF7F3}"/>
                </a:ext>
              </a:extLst>
            </p:cNvPr>
            <p:cNvGrpSpPr/>
            <p:nvPr/>
          </p:nvGrpSpPr>
          <p:grpSpPr>
            <a:xfrm>
              <a:off x="6907139" y="591420"/>
              <a:ext cx="6574267" cy="1556928"/>
              <a:chOff x="6602059" y="631254"/>
              <a:chExt cx="6574267" cy="1556928"/>
            </a:xfrm>
          </p:grpSpPr>
          <p:sp>
            <p:nvSpPr>
              <p:cNvPr id="32" name="Content Placeholder 3">
                <a:extLst>
                  <a:ext uri="{FF2B5EF4-FFF2-40B4-BE49-F238E27FC236}">
                    <a16:creationId xmlns:a16="http://schemas.microsoft.com/office/drawing/2014/main" id="{5F6E448D-DE60-3248-BF81-66A03161B54E}"/>
                  </a:ext>
                </a:extLst>
              </p:cNvPr>
              <p:cNvSpPr txBox="1">
                <a:spLocks/>
              </p:cNvSpPr>
              <p:nvPr/>
            </p:nvSpPr>
            <p:spPr>
              <a:xfrm>
                <a:off x="6602061" y="631254"/>
                <a:ext cx="6574265" cy="4002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10000"/>
                  </a:lnSpc>
                  <a:spcAft>
                    <a:spcPts val="0"/>
                  </a:spcAft>
                  <a:buFontTx/>
                  <a:buNone/>
                  <a:defRPr/>
                </a:pPr>
                <a:r>
                  <a:rPr lang="en-US">
                    <a:solidFill>
                      <a:schemeClr val="accent1"/>
                    </a:solidFill>
                    <a:latin typeface="Arial"/>
                  </a:rPr>
                  <a:t>Preventive care </a:t>
                </a:r>
              </a:p>
            </p:txBody>
          </p:sp>
          <p:sp>
            <p:nvSpPr>
              <p:cNvPr id="47" name="TextBox 46">
                <a:extLst>
                  <a:ext uri="{FF2B5EF4-FFF2-40B4-BE49-F238E27FC236}">
                    <a16:creationId xmlns:a16="http://schemas.microsoft.com/office/drawing/2014/main" id="{92AA715C-3838-3B12-4185-82D07AA03A72}"/>
                  </a:ext>
                </a:extLst>
              </p:cNvPr>
              <p:cNvSpPr txBox="1"/>
              <p:nvPr/>
            </p:nvSpPr>
            <p:spPr>
              <a:xfrm>
                <a:off x="6602059" y="1031473"/>
                <a:ext cx="3668534" cy="1156709"/>
              </a:xfrm>
              <a:prstGeom prst="rect">
                <a:avLst/>
              </a:prstGeom>
              <a:noFill/>
            </p:spPr>
            <p:txBody>
              <a:bodyPr wrap="square" lIns="0" tIns="0" rIns="0" bIns="0" numCol="1" spcCol="0">
                <a:noAutofit/>
              </a:bodyPr>
              <a:lstStyle/>
              <a:p>
                <a:pPr indent="-285750" defTabSz="609570">
                  <a:lnSpc>
                    <a:spcPct val="120000"/>
                  </a:lnSpc>
                  <a:spcAft>
                    <a:spcPts val="600"/>
                  </a:spcAft>
                  <a:buFont typeface="Wingdings" pitchFamily="2" charset="2"/>
                  <a:buChar char="§"/>
                  <a:tabLst>
                    <a:tab pos="1661501" algn="l"/>
                  </a:tabLst>
                  <a:defRPr/>
                </a:pPr>
                <a:r>
                  <a:rPr kumimoji="0" lang="en-US" sz="15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Teeth cleaning  </a:t>
                </a:r>
              </a:p>
              <a:p>
                <a:pPr indent="-285750" defTabSz="609570">
                  <a:lnSpc>
                    <a:spcPct val="120000"/>
                  </a:lnSpc>
                  <a:spcAft>
                    <a:spcPts val="600"/>
                  </a:spcAft>
                  <a:buFont typeface="Wingdings" pitchFamily="2" charset="2"/>
                  <a:buChar char="§"/>
                  <a:tabLst>
                    <a:tab pos="1661501" algn="l"/>
                  </a:tabLst>
                  <a:defRPr/>
                </a:pPr>
                <a:r>
                  <a:rPr kumimoji="0" lang="en-US" sz="15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Wisdom teeth removal </a:t>
                </a:r>
              </a:p>
              <a:p>
                <a:pPr indent="-285750" defTabSz="609570">
                  <a:lnSpc>
                    <a:spcPct val="120000"/>
                  </a:lnSpc>
                  <a:spcAft>
                    <a:spcPts val="600"/>
                  </a:spcAft>
                  <a:buFont typeface="Wingdings" pitchFamily="2" charset="2"/>
                  <a:buChar char="§"/>
                  <a:tabLst>
                    <a:tab pos="1661501" algn="l"/>
                  </a:tabLst>
                  <a:defRPr/>
                </a:pPr>
                <a:r>
                  <a:rPr kumimoji="0" lang="en-US" sz="15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Eye exams </a:t>
                </a:r>
              </a:p>
              <a:p>
                <a:pPr marR="0" lvl="0" indent="-285750" algn="l" defTabSz="609570" rtl="0" eaLnBrk="1" fontAlgn="auto" latinLnBrk="0" hangingPunct="1">
                  <a:lnSpc>
                    <a:spcPct val="120000"/>
                  </a:lnSpc>
                  <a:spcBef>
                    <a:spcPts val="0"/>
                  </a:spcBef>
                  <a:spcAft>
                    <a:spcPts val="600"/>
                  </a:spcAft>
                  <a:buClrTx/>
                  <a:buSzTx/>
                  <a:buFont typeface="Wingdings" pitchFamily="2" charset="2"/>
                  <a:buChar char="§"/>
                  <a:tabLst>
                    <a:tab pos="1661501" algn="l"/>
                  </a:tabLst>
                  <a:defRPr/>
                </a:pPr>
                <a:endParaRPr kumimoji="0" lang="en-US" sz="15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endParaRPr>
              </a:p>
            </p:txBody>
          </p:sp>
        </p:grpSp>
        <p:pic>
          <p:nvPicPr>
            <p:cNvPr id="5" name="Content Placeholder 14">
              <a:extLst>
                <a:ext uri="{FF2B5EF4-FFF2-40B4-BE49-F238E27FC236}">
                  <a16:creationId xmlns:a16="http://schemas.microsoft.com/office/drawing/2014/main" id="{D7F00DA0-20E2-A77C-703A-22F6DFD136EC}"/>
                </a:ext>
                <a:ext uri="{C183D7F6-B498-43B3-948B-1728B52AA6E4}">
                  <adec:decorative xmlns:adec="http://schemas.microsoft.com/office/drawing/2017/decorative" val="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6043719" y="545315"/>
              <a:ext cx="608249" cy="623455"/>
            </a:xfrm>
            <a:prstGeom prst="rect">
              <a:avLst/>
            </a:prstGeom>
          </p:spPr>
        </p:pic>
      </p:grpSp>
      <p:grpSp>
        <p:nvGrpSpPr>
          <p:cNvPr id="15" name="Group 14">
            <a:extLst>
              <a:ext uri="{FF2B5EF4-FFF2-40B4-BE49-F238E27FC236}">
                <a16:creationId xmlns:a16="http://schemas.microsoft.com/office/drawing/2014/main" id="{7138A295-E540-9CFB-DBDD-F98DC0DD23B9}"/>
              </a:ext>
            </a:extLst>
          </p:cNvPr>
          <p:cNvGrpSpPr/>
          <p:nvPr/>
        </p:nvGrpSpPr>
        <p:grpSpPr>
          <a:xfrm>
            <a:off x="5546873" y="2436227"/>
            <a:ext cx="7647663" cy="1604645"/>
            <a:chOff x="5833743" y="2304571"/>
            <a:chExt cx="7647663" cy="1604645"/>
          </a:xfrm>
        </p:grpSpPr>
        <p:grpSp>
          <p:nvGrpSpPr>
            <p:cNvPr id="63" name="Group 62">
              <a:extLst>
                <a:ext uri="{FF2B5EF4-FFF2-40B4-BE49-F238E27FC236}">
                  <a16:creationId xmlns:a16="http://schemas.microsoft.com/office/drawing/2014/main" id="{20F065FB-8F9E-8B03-070F-1CD1F18101B9}"/>
                </a:ext>
              </a:extLst>
            </p:cNvPr>
            <p:cNvGrpSpPr/>
            <p:nvPr/>
          </p:nvGrpSpPr>
          <p:grpSpPr>
            <a:xfrm>
              <a:off x="6907139" y="2548567"/>
              <a:ext cx="6574267" cy="1360649"/>
              <a:chOff x="6602059" y="631254"/>
              <a:chExt cx="6574267" cy="1360649"/>
            </a:xfrm>
          </p:grpSpPr>
          <p:sp>
            <p:nvSpPr>
              <p:cNvPr id="64" name="Content Placeholder 3">
                <a:extLst>
                  <a:ext uri="{FF2B5EF4-FFF2-40B4-BE49-F238E27FC236}">
                    <a16:creationId xmlns:a16="http://schemas.microsoft.com/office/drawing/2014/main" id="{9149A459-CD56-BE4F-2B32-EE8C964C6D20}"/>
                  </a:ext>
                </a:extLst>
              </p:cNvPr>
              <p:cNvSpPr txBox="1">
                <a:spLocks/>
              </p:cNvSpPr>
              <p:nvPr/>
            </p:nvSpPr>
            <p:spPr>
              <a:xfrm>
                <a:off x="6602061" y="631254"/>
                <a:ext cx="6574265" cy="4002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10000"/>
                  </a:lnSpc>
                  <a:spcAft>
                    <a:spcPts val="0"/>
                  </a:spcAft>
                  <a:buFontTx/>
                  <a:buNone/>
                  <a:defRPr/>
                </a:pPr>
                <a:r>
                  <a:rPr lang="en-US">
                    <a:solidFill>
                      <a:schemeClr val="accent1"/>
                    </a:solidFill>
                    <a:latin typeface="Arial"/>
                  </a:rPr>
                  <a:t>Vision</a:t>
                </a:r>
              </a:p>
            </p:txBody>
          </p:sp>
          <p:sp>
            <p:nvSpPr>
              <p:cNvPr id="65" name="TextBox 64">
                <a:extLst>
                  <a:ext uri="{FF2B5EF4-FFF2-40B4-BE49-F238E27FC236}">
                    <a16:creationId xmlns:a16="http://schemas.microsoft.com/office/drawing/2014/main" id="{BA292807-BECC-F5E2-7F2A-A057DA0EAED6}"/>
                  </a:ext>
                </a:extLst>
              </p:cNvPr>
              <p:cNvSpPr txBox="1"/>
              <p:nvPr/>
            </p:nvSpPr>
            <p:spPr>
              <a:xfrm>
                <a:off x="6602059" y="1031473"/>
                <a:ext cx="5284861" cy="960430"/>
              </a:xfrm>
              <a:prstGeom prst="rect">
                <a:avLst/>
              </a:prstGeom>
              <a:noFill/>
            </p:spPr>
            <p:txBody>
              <a:bodyPr wrap="square" lIns="0" tIns="0" rIns="0" bIns="0" numCol="2" spcCol="0">
                <a:noAutofit/>
              </a:bodyPr>
              <a:lstStyle/>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LASIK surgery    </a:t>
                </a:r>
              </a:p>
              <a:p>
                <a:pPr marL="300566" indent="-285750" defTabSz="609570">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Prescription glasses </a:t>
                </a:r>
                <a:br>
                  <a:rPr lang="en-US" sz="1500">
                    <a:solidFill>
                      <a:srgbClr val="2A2C2C"/>
                    </a:solidFill>
                    <a:latin typeface="Arial" panose="020B0604020202020204" pitchFamily="34" charset="0"/>
                    <a:cs typeface="Arial" panose="020B0604020202020204" pitchFamily="34" charset="0"/>
                  </a:rPr>
                </a:br>
                <a:r>
                  <a:rPr lang="en-US" sz="1500">
                    <a:solidFill>
                      <a:srgbClr val="2A2C2C"/>
                    </a:solidFill>
                    <a:latin typeface="Arial" panose="020B0604020202020204" pitchFamily="34" charset="0"/>
                    <a:cs typeface="Arial" panose="020B0604020202020204" pitchFamily="34" charset="0"/>
                  </a:rPr>
                  <a:t>and contacts  </a:t>
                </a:r>
              </a:p>
              <a:p>
                <a:pPr marL="300566" indent="-285750" defTabSz="609570">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Prescription </a:t>
                </a:r>
                <a:br>
                  <a:rPr lang="en-US" sz="1500">
                    <a:solidFill>
                      <a:srgbClr val="2A2C2C"/>
                    </a:solidFill>
                    <a:latin typeface="Arial" panose="020B0604020202020204" pitchFamily="34" charset="0"/>
                    <a:cs typeface="Arial" panose="020B0604020202020204" pitchFamily="34" charset="0"/>
                  </a:rPr>
                </a:br>
                <a:r>
                  <a:rPr lang="en-US" sz="1500">
                    <a:solidFill>
                      <a:srgbClr val="2A2C2C"/>
                    </a:solidFill>
                    <a:latin typeface="Arial" panose="020B0604020202020204" pitchFamily="34" charset="0"/>
                    <a:cs typeface="Arial" panose="020B0604020202020204" pitchFamily="34" charset="0"/>
                  </a:rPr>
                  <a:t>sunglasses </a:t>
                </a:r>
              </a:p>
              <a:p>
                <a:pPr marL="300566" indent="-285750" defTabSz="609570">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Eyedrops  </a:t>
                </a:r>
              </a:p>
            </p:txBody>
          </p:sp>
        </p:grpSp>
        <p:pic>
          <p:nvPicPr>
            <p:cNvPr id="8" name="Content Placeholder 14">
              <a:extLst>
                <a:ext uri="{FF2B5EF4-FFF2-40B4-BE49-F238E27FC236}">
                  <a16:creationId xmlns:a16="http://schemas.microsoft.com/office/drawing/2014/main" id="{8EF3A331-DC81-3FE3-C49F-E8B7FF0CA139}"/>
                </a:ext>
                <a:ext uri="{C183D7F6-B498-43B3-948B-1728B52AA6E4}">
                  <adec:decorative xmlns:adec="http://schemas.microsoft.com/office/drawing/2017/decorative" val="1"/>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a:xfrm>
              <a:off x="5833743" y="2304571"/>
              <a:ext cx="804455" cy="824567"/>
            </a:xfrm>
            <a:prstGeom prst="rect">
              <a:avLst/>
            </a:prstGeom>
          </p:spPr>
        </p:pic>
      </p:grpSp>
      <p:grpSp>
        <p:nvGrpSpPr>
          <p:cNvPr id="14" name="Group 13">
            <a:extLst>
              <a:ext uri="{FF2B5EF4-FFF2-40B4-BE49-F238E27FC236}">
                <a16:creationId xmlns:a16="http://schemas.microsoft.com/office/drawing/2014/main" id="{75BEC27A-A35C-2253-A7F7-558750AE094B}"/>
              </a:ext>
            </a:extLst>
          </p:cNvPr>
          <p:cNvGrpSpPr/>
          <p:nvPr/>
        </p:nvGrpSpPr>
        <p:grpSpPr>
          <a:xfrm>
            <a:off x="5709734" y="4949378"/>
            <a:ext cx="6195396" cy="2060181"/>
            <a:chOff x="5996604" y="4797818"/>
            <a:chExt cx="6195396" cy="2060181"/>
          </a:xfrm>
        </p:grpSpPr>
        <p:grpSp>
          <p:nvGrpSpPr>
            <p:cNvPr id="67" name="Group 66">
              <a:extLst>
                <a:ext uri="{FF2B5EF4-FFF2-40B4-BE49-F238E27FC236}">
                  <a16:creationId xmlns:a16="http://schemas.microsoft.com/office/drawing/2014/main" id="{3206048E-46AE-25C9-BD3B-0AF8A0D2D2A9}"/>
                </a:ext>
              </a:extLst>
            </p:cNvPr>
            <p:cNvGrpSpPr/>
            <p:nvPr/>
          </p:nvGrpSpPr>
          <p:grpSpPr>
            <a:xfrm>
              <a:off x="6907139" y="4952450"/>
              <a:ext cx="5284861" cy="1905549"/>
              <a:chOff x="6602059" y="631254"/>
              <a:chExt cx="5284861" cy="1905549"/>
            </a:xfrm>
          </p:grpSpPr>
          <p:sp>
            <p:nvSpPr>
              <p:cNvPr id="68" name="Content Placeholder 3">
                <a:extLst>
                  <a:ext uri="{FF2B5EF4-FFF2-40B4-BE49-F238E27FC236}">
                    <a16:creationId xmlns:a16="http://schemas.microsoft.com/office/drawing/2014/main" id="{6823A737-740C-B7E1-6D6D-506A6A182419}"/>
                  </a:ext>
                </a:extLst>
              </p:cNvPr>
              <p:cNvSpPr txBox="1">
                <a:spLocks/>
              </p:cNvSpPr>
              <p:nvPr/>
            </p:nvSpPr>
            <p:spPr>
              <a:xfrm>
                <a:off x="6602061" y="631254"/>
                <a:ext cx="4675259" cy="190554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10000"/>
                  </a:lnSpc>
                  <a:spcAft>
                    <a:spcPts val="0"/>
                  </a:spcAft>
                  <a:buNone/>
                  <a:defRPr/>
                </a:pPr>
                <a:r>
                  <a:rPr lang="en-US">
                    <a:solidFill>
                      <a:schemeClr val="accent1"/>
                    </a:solidFill>
                    <a:latin typeface="Arial"/>
                  </a:rPr>
                  <a:t>Dental</a:t>
                </a:r>
              </a:p>
            </p:txBody>
          </p:sp>
          <p:sp>
            <p:nvSpPr>
              <p:cNvPr id="69" name="TextBox 68">
                <a:extLst>
                  <a:ext uri="{FF2B5EF4-FFF2-40B4-BE49-F238E27FC236}">
                    <a16:creationId xmlns:a16="http://schemas.microsoft.com/office/drawing/2014/main" id="{D886CBD8-1F22-A93F-7E41-653FE03F8091}"/>
                  </a:ext>
                </a:extLst>
              </p:cNvPr>
              <p:cNvSpPr txBox="1"/>
              <p:nvPr/>
            </p:nvSpPr>
            <p:spPr>
              <a:xfrm>
                <a:off x="6602059" y="1039916"/>
                <a:ext cx="5284861" cy="739942"/>
              </a:xfrm>
              <a:prstGeom prst="rect">
                <a:avLst/>
              </a:prstGeom>
              <a:noFill/>
            </p:spPr>
            <p:txBody>
              <a:bodyPr wrap="square" lIns="0" tIns="0" rIns="0" bIns="0" numCol="2" spcCol="0">
                <a:noAutofit/>
              </a:bodyPr>
              <a:lstStyle/>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Orthodontia </a:t>
                </a:r>
              </a:p>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Fillings and sealants  </a:t>
                </a:r>
              </a:p>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Mouth guards </a:t>
                </a:r>
              </a:p>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Crowns and caps </a:t>
                </a:r>
                <a:endParaRPr kumimoji="0" lang="en-US" sz="15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endParaRPr>
              </a:p>
            </p:txBody>
          </p:sp>
        </p:grpSp>
        <p:pic>
          <p:nvPicPr>
            <p:cNvPr id="11" name="Content Placeholder 14">
              <a:extLst>
                <a:ext uri="{FF2B5EF4-FFF2-40B4-BE49-F238E27FC236}">
                  <a16:creationId xmlns:a16="http://schemas.microsoft.com/office/drawing/2014/main" id="{514E685D-342E-A60F-4526-92DA4AED6903}"/>
                </a:ext>
                <a:ext uri="{C183D7F6-B498-43B3-948B-1728B52AA6E4}">
                  <adec:decorative xmlns:adec="http://schemas.microsoft.com/office/drawing/2017/decorative" val="1"/>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rcRect/>
            <a:stretch/>
          </p:blipFill>
          <p:spPr>
            <a:xfrm>
              <a:off x="5996604" y="4797818"/>
              <a:ext cx="655364" cy="671748"/>
            </a:xfrm>
            <a:prstGeom prst="rect">
              <a:avLst/>
            </a:prstGeom>
          </p:spPr>
        </p:pic>
      </p:grpSp>
    </p:spTree>
    <p:extLst>
      <p:ext uri="{BB962C8B-B14F-4D97-AF65-F5344CB8AC3E}">
        <p14:creationId xmlns:p14="http://schemas.microsoft.com/office/powerpoint/2010/main" val="618892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E371F1-E60B-8049-0231-29333E0CCFC2}"/>
              </a:ext>
            </a:extLst>
          </p:cNvPr>
          <p:cNvSpPr>
            <a:spLocks noGrp="1"/>
          </p:cNvSpPr>
          <p:nvPr>
            <p:ph type="title"/>
          </p:nvPr>
        </p:nvSpPr>
        <p:spPr>
          <a:xfrm>
            <a:off x="853442" y="365762"/>
            <a:ext cx="10836993" cy="1388585"/>
          </a:xfrm>
        </p:spPr>
        <p:txBody>
          <a:bodyPr/>
          <a:lstStyle/>
          <a:p>
            <a:r>
              <a:rPr lang="en-US">
                <a:latin typeface="Arial"/>
                <a:cs typeface="Arial"/>
              </a:rPr>
              <a:t>The more you contribute </a:t>
            </a:r>
            <a:br>
              <a:rPr lang="en-US">
                <a:latin typeface="Arial"/>
                <a:cs typeface="Arial"/>
              </a:rPr>
            </a:br>
            <a:r>
              <a:rPr lang="en-US">
                <a:latin typeface="Arial"/>
                <a:cs typeface="Arial"/>
              </a:rPr>
              <a:t>the more you save</a:t>
            </a:r>
            <a:endParaRPr lang="en-US">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526BBB8D-BD49-FD08-A241-48CDAA7AB507}"/>
              </a:ext>
            </a:extLst>
          </p:cNvPr>
          <p:cNvGraphicFramePr>
            <a:graphicFrameLocks noGrp="1"/>
          </p:cNvGraphicFramePr>
          <p:nvPr>
            <p:extLst>
              <p:ext uri="{D42A27DB-BD31-4B8C-83A1-F6EECF244321}">
                <p14:modId xmlns:p14="http://schemas.microsoft.com/office/powerpoint/2010/main" val="2227137366"/>
              </p:ext>
            </p:extLst>
          </p:nvPr>
        </p:nvGraphicFramePr>
        <p:xfrm>
          <a:off x="2235200" y="2572574"/>
          <a:ext cx="7721600" cy="1752600"/>
        </p:xfrm>
        <a:graphic>
          <a:graphicData uri="http://schemas.openxmlformats.org/drawingml/2006/table">
            <a:tbl>
              <a:tblPr firstRow="1" bandRow="1">
                <a:tableStyleId>{5C22544A-7EE6-4342-B048-85BDC9FD1C3A}</a:tableStyleId>
              </a:tblPr>
              <a:tblGrid>
                <a:gridCol w="3860800">
                  <a:extLst>
                    <a:ext uri="{9D8B030D-6E8A-4147-A177-3AD203B41FA5}">
                      <a16:colId xmlns:a16="http://schemas.microsoft.com/office/drawing/2014/main" val="1965431758"/>
                    </a:ext>
                  </a:extLst>
                </a:gridCol>
                <a:gridCol w="3860800">
                  <a:extLst>
                    <a:ext uri="{9D8B030D-6E8A-4147-A177-3AD203B41FA5}">
                      <a16:colId xmlns:a16="http://schemas.microsoft.com/office/drawing/2014/main" val="766925907"/>
                    </a:ext>
                  </a:extLst>
                </a:gridCol>
              </a:tblGrid>
              <a:tr h="772160">
                <a:tc>
                  <a:txBody>
                    <a:bodyPr/>
                    <a:lstStyle/>
                    <a:p>
                      <a:r>
                        <a:rPr lang="en-US" sz="1900" b="0" i="0" dirty="0">
                          <a:latin typeface="Arial" panose="020B0604020202020204" pitchFamily="34" charset="0"/>
                          <a:cs typeface="Arial" panose="020B0604020202020204" pitchFamily="34" charset="0"/>
                        </a:rPr>
                        <a:t>2024 Contribution limit</a:t>
                      </a:r>
                    </a:p>
                  </a:txBody>
                  <a:tcPr marL="243840" marR="243840" marT="243840" marB="243840" anchor="ctr">
                    <a:lnB w="12700" cap="flat" cmpd="sng" algn="ctr">
                      <a:solidFill>
                        <a:schemeClr val="bg2"/>
                      </a:solidFill>
                      <a:prstDash val="solid"/>
                      <a:round/>
                      <a:headEnd type="none" w="med" len="med"/>
                      <a:tailEnd type="none" w="med" len="med"/>
                    </a:lnB>
                  </a:tcPr>
                </a:tc>
                <a:tc>
                  <a:txBody>
                    <a:bodyPr/>
                    <a:lstStyle/>
                    <a:p>
                      <a:r>
                        <a:rPr lang="en-US" sz="1900" b="0" i="0" dirty="0">
                          <a:latin typeface="Arial" panose="020B0604020202020204" pitchFamily="34" charset="0"/>
                          <a:cs typeface="Arial" panose="020B0604020202020204" pitchFamily="34" charset="0"/>
                        </a:rPr>
                        <a:t>Tax savings*</a:t>
                      </a:r>
                    </a:p>
                  </a:txBody>
                  <a:tcPr marL="243840" marR="243840" marT="243840" marB="243840" anchor="ct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5257813"/>
                  </a:ext>
                </a:extLst>
              </a:tr>
              <a:tr h="975360">
                <a:tc>
                  <a:txBody>
                    <a:bodyPr/>
                    <a:lstStyle/>
                    <a:p>
                      <a:r>
                        <a:rPr lang="en-US" sz="3200" b="0" i="0" dirty="0">
                          <a:latin typeface="Arial"/>
                          <a:cs typeface="Arial"/>
                        </a:rPr>
                        <a:t>$3,200</a:t>
                      </a:r>
                      <a:endParaRPr lang="en-US" sz="3200" dirty="0">
                        <a:latin typeface="Arial" panose="020B0604020202020204" pitchFamily="34" charset="0"/>
                        <a:cs typeface="Arial" panose="020B0604020202020204" pitchFamily="34" charset="0"/>
                      </a:endParaRP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pPr marL="0" marR="0" indent="0" algn="l" rtl="0" eaLnBrk="1" fontAlgn="auto" latinLnBrk="0" hangingPunct="1">
                        <a:lnSpc>
                          <a:spcPct val="100000"/>
                        </a:lnSpc>
                        <a:spcBef>
                          <a:spcPts val="0"/>
                        </a:spcBef>
                        <a:spcAft>
                          <a:spcPts val="0"/>
                        </a:spcAft>
                        <a:buClrTx/>
                        <a:buSzTx/>
                        <a:buFontTx/>
                        <a:buNone/>
                      </a:pPr>
                      <a:r>
                        <a:rPr lang="en-US" sz="3200" b="1" i="0" dirty="0">
                          <a:solidFill>
                            <a:schemeClr val="tx1"/>
                          </a:solidFill>
                          <a:latin typeface="Arial"/>
                          <a:cs typeface="Arial"/>
                        </a:rPr>
                        <a:t>$640 </a:t>
                      </a:r>
                      <a:endParaRPr lang="en-US" sz="3200" b="1" dirty="0">
                        <a:solidFill>
                          <a:schemeClr val="tx1"/>
                        </a:solidFill>
                        <a:latin typeface="Arial" panose="020B0604020202020204" pitchFamily="34" charset="0"/>
                        <a:cs typeface="Arial" panose="020B0604020202020204" pitchFamily="34" charset="0"/>
                      </a:endParaRP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93459339"/>
                  </a:ext>
                </a:extLst>
              </a:tr>
            </a:tbl>
          </a:graphicData>
        </a:graphic>
      </p:graphicFrame>
      <p:sp>
        <p:nvSpPr>
          <p:cNvPr id="11" name="Rectangle 10">
            <a:extLst>
              <a:ext uri="{FF2B5EF4-FFF2-40B4-BE49-F238E27FC236}">
                <a16:creationId xmlns:a16="http://schemas.microsoft.com/office/drawing/2014/main" id="{AD64B9D0-3964-5B19-F938-820F8C0D12AE}"/>
              </a:ext>
            </a:extLst>
          </p:cNvPr>
          <p:cNvSpPr/>
          <p:nvPr/>
        </p:nvSpPr>
        <p:spPr>
          <a:xfrm>
            <a:off x="2070440" y="4548516"/>
            <a:ext cx="8128000" cy="256545"/>
          </a:xfrm>
          <a:prstGeom prst="rect">
            <a:avLst/>
          </a:prstGeom>
        </p:spPr>
        <p:txBody>
          <a:bodyPr wrap="square">
            <a:spAutoFit/>
          </a:bodyPr>
          <a:lstStyle/>
          <a:p>
            <a:pPr defTabSz="609570"/>
            <a:r>
              <a:rPr lang="en-US" sz="1067">
                <a:solidFill>
                  <a:srgbClr val="6F6F6F"/>
                </a:solidFill>
                <a:latin typeface="Arial" panose="020B0604020202020204" pitchFamily="34" charset="0"/>
                <a:ea typeface="Calibri" panose="020F0502020204030204" pitchFamily="34" charset="0"/>
                <a:cs typeface="Arial" panose="020B0604020202020204" pitchFamily="34" charset="0"/>
              </a:rPr>
              <a:t>*Based on average state and federal income and payroll taxes. Actual savings will vary. Example for illustrative purposes only. </a:t>
            </a:r>
          </a:p>
        </p:txBody>
      </p:sp>
    </p:spTree>
    <p:extLst>
      <p:ext uri="{BB962C8B-B14F-4D97-AF65-F5344CB8AC3E}">
        <p14:creationId xmlns:p14="http://schemas.microsoft.com/office/powerpoint/2010/main" val="308081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657FD6E-0ADF-D5A9-0B45-8BE11B1F8F84}"/>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496235" y="-3"/>
            <a:ext cx="8695767" cy="686676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E2D5D365-FE39-96A4-82C3-B1095F959BF7}"/>
              </a:ext>
            </a:extLst>
          </p:cNvPr>
          <p:cNvGrpSpPr/>
          <p:nvPr/>
        </p:nvGrpSpPr>
        <p:grpSpPr>
          <a:xfrm>
            <a:off x="3387426" y="0"/>
            <a:ext cx="2656362" cy="6858000"/>
            <a:chOff x="2613448" y="0"/>
            <a:chExt cx="4214076" cy="6858000"/>
          </a:xfrm>
        </p:grpSpPr>
        <p:sp>
          <p:nvSpPr>
            <p:cNvPr id="8" name="Rectangle 7">
              <a:extLst>
                <a:ext uri="{FF2B5EF4-FFF2-40B4-BE49-F238E27FC236}">
                  <a16:creationId xmlns:a16="http://schemas.microsoft.com/office/drawing/2014/main" id="{16C7B314-E1BE-53C1-C8FA-99782A3D6648}"/>
                </a:ext>
              </a:extLst>
            </p:cNvPr>
            <p:cNvSpPr/>
            <p:nvPr/>
          </p:nvSpPr>
          <p:spPr>
            <a:xfrm flipV="1">
              <a:off x="2686586" y="0"/>
              <a:ext cx="3595507" cy="6858000"/>
            </a:xfrm>
            <a:prstGeom prst="rect">
              <a:avLst/>
            </a:prstGeom>
            <a:gradFill flip="none" rotWithShape="1">
              <a:gsLst>
                <a:gs pos="34000">
                  <a:schemeClr val="bg1"/>
                </a:gs>
                <a:gs pos="82000">
                  <a:schemeClr val="bg1">
                    <a:alpha val="0"/>
                  </a:schemeClr>
                </a:gs>
              </a:gsLst>
              <a:lin ang="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9" name="Rectangle 8">
              <a:extLst>
                <a:ext uri="{FF2B5EF4-FFF2-40B4-BE49-F238E27FC236}">
                  <a16:creationId xmlns:a16="http://schemas.microsoft.com/office/drawing/2014/main" id="{1C658F2B-212D-B165-50EF-0A4E3EFC01B5}"/>
                </a:ext>
              </a:extLst>
            </p:cNvPr>
            <p:cNvSpPr/>
            <p:nvPr/>
          </p:nvSpPr>
          <p:spPr>
            <a:xfrm>
              <a:off x="2613448" y="0"/>
              <a:ext cx="4214076" cy="6858000"/>
            </a:xfrm>
            <a:prstGeom prst="rect">
              <a:avLst/>
            </a:prstGeom>
            <a:gradFill flip="none" rotWithShape="1">
              <a:gsLst>
                <a:gs pos="34000">
                  <a:schemeClr val="bg1"/>
                </a:gs>
                <a:gs pos="82000">
                  <a:schemeClr val="bg1">
                    <a:alpha val="0"/>
                  </a:schemeClr>
                </a:gs>
              </a:gsLst>
              <a:lin ang="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grpSp>
      <p:sp>
        <p:nvSpPr>
          <p:cNvPr id="7" name="Content Placeholder 6">
            <a:extLst>
              <a:ext uri="{FF2B5EF4-FFF2-40B4-BE49-F238E27FC236}">
                <a16:creationId xmlns:a16="http://schemas.microsoft.com/office/drawing/2014/main" id="{D1845381-87E0-4FB6-8F52-1E890987960A}"/>
              </a:ext>
            </a:extLst>
          </p:cNvPr>
          <p:cNvSpPr>
            <a:spLocks noGrp="1"/>
          </p:cNvSpPr>
          <p:nvPr>
            <p:ph type="body" sz="quarter" idx="12"/>
          </p:nvPr>
        </p:nvSpPr>
        <p:spPr/>
        <p:txBody>
          <a:bodyPr>
            <a:noAutofit/>
          </a:body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a:ln>
                  <a:noFill/>
                </a:ln>
                <a:no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Assumes they pays 30% of his income in federal, state and social security taxes. Actual tax savings will depend on your contributions, applicable state tax rates and your personal tax situation. Please consult your tax adviser for details.</a:t>
            </a:r>
          </a:p>
        </p:txBody>
      </p:sp>
      <p:sp>
        <p:nvSpPr>
          <p:cNvPr id="2" name="Content Placeholder 1">
            <a:extLst>
              <a:ext uri="{FF2B5EF4-FFF2-40B4-BE49-F238E27FC236}">
                <a16:creationId xmlns:a16="http://schemas.microsoft.com/office/drawing/2014/main" id="{C5A3E900-880C-446D-912A-EC4BE89E649A}"/>
              </a:ext>
            </a:extLst>
          </p:cNvPr>
          <p:cNvSpPr>
            <a:spLocks noGrp="1"/>
          </p:cNvSpPr>
          <p:nvPr>
            <p:ph sz="quarter" idx="15"/>
          </p:nvPr>
        </p:nvSpPr>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Parking benefit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Contribution Limit $270 per month</a:t>
            </a:r>
            <a:r>
              <a:rPr kumimoji="0" lang="en-US" sz="2400" b="0" i="0" u="none" strike="noStrike" kern="1200" cap="none" spc="0" normalizeH="0" baseline="0" noProof="0">
                <a:ln>
                  <a:noFill/>
                </a:ln>
                <a:noFill/>
                <a:effectLst/>
                <a:uLnTx/>
                <a:uFillTx/>
                <a:latin typeface="Arial"/>
                <a:ea typeface="+mn-ea"/>
                <a:cs typeface="+mn-cs"/>
              </a:rPr>
              <a:t> </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He drives in to work each day,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paying for parking at a local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garage near his firm’s building. </a:t>
            </a:r>
          </a:p>
        </p:txBody>
      </p:sp>
      <p:sp>
        <p:nvSpPr>
          <p:cNvPr id="13" name="TextBox 12">
            <a:extLst>
              <a:ext uri="{FF2B5EF4-FFF2-40B4-BE49-F238E27FC236}">
                <a16:creationId xmlns:a16="http://schemas.microsoft.com/office/drawing/2014/main" id="{5221C142-1328-4EE9-B7FF-9621F9C189D8}"/>
              </a:ext>
              <a:ext uri="{C183D7F6-B498-43B3-948B-1728B52AA6E4}">
                <adec:decorative xmlns:adec="http://schemas.microsoft.com/office/drawing/2017/decorative" val="1"/>
              </a:ext>
            </a:extLst>
          </p:cNvPr>
          <p:cNvSpPr txBox="1"/>
          <p:nvPr/>
        </p:nvSpPr>
        <p:spPr>
          <a:xfrm>
            <a:off x="458963" y="6091700"/>
            <a:ext cx="4485913"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lang="en-US" sz="900" baseline="30000" dirty="0">
                <a:solidFill>
                  <a:srgbClr val="2A2C2C">
                    <a:lumMod val="75000"/>
                    <a:lumOff val="25000"/>
                  </a:srgbClr>
                </a:solidFill>
                <a:latin typeface="Arial"/>
                <a:cs typeface="Arial"/>
              </a:rPr>
              <a:t>*</a:t>
            </a:r>
            <a:r>
              <a:rPr kumimoji="0" lang="en-US" sz="900" b="0" i="0" u="none" strike="noStrike" kern="1200" cap="none" spc="0" normalizeH="0" baseline="0" noProof="0" dirty="0">
                <a:ln>
                  <a:noFill/>
                </a:ln>
                <a:solidFill>
                  <a:srgbClr val="2A2C2C">
                    <a:lumMod val="75000"/>
                    <a:lumOff val="25000"/>
                  </a:srgbClr>
                </a:solidFill>
                <a:effectLst/>
                <a:uLnTx/>
                <a:uFillTx/>
                <a:latin typeface="Arial"/>
                <a:ea typeface="+mn-ea"/>
                <a:cs typeface="Arial"/>
              </a:rPr>
              <a:t>Assumes the Finches pay 20% of their income in federal, State and social security taxes. Actual tax savings will depend on your HSA contributions, applicable State tax rates and your personal tax situation. Please consult your tax adviser for details. The example used is for illustrative purposes only. </a:t>
            </a:r>
            <a:endParaRPr kumimoji="0" lang="en-US" sz="900" b="0" i="0" u="none" strike="noStrike" kern="1200" cap="none" spc="0" normalizeH="0" baseline="0" noProof="0" dirty="0">
              <a:ln>
                <a:noFill/>
              </a:ln>
              <a:solidFill>
                <a:srgbClr val="2A2C2C">
                  <a:lumMod val="75000"/>
                  <a:lumOff val="25000"/>
                </a:srgbClr>
              </a:solidFill>
              <a:effectLst/>
              <a:uLnTx/>
              <a:uFillTx/>
              <a:latin typeface="Arial" panose="020B0604020202020204" pitchFamily="34" charset="0"/>
              <a:ea typeface="+mn-ea"/>
              <a:cs typeface="Arial" panose="020B0604020202020204" pitchFamily="34" charset="0"/>
            </a:endParaRPr>
          </a:p>
        </p:txBody>
      </p:sp>
      <p:grpSp>
        <p:nvGrpSpPr>
          <p:cNvPr id="33" name="Group 32">
            <a:extLst>
              <a:ext uri="{FF2B5EF4-FFF2-40B4-BE49-F238E27FC236}">
                <a16:creationId xmlns:a16="http://schemas.microsoft.com/office/drawing/2014/main" id="{119E373E-5B0A-2B92-E4DD-BBF00980EB55}"/>
              </a:ext>
            </a:extLst>
          </p:cNvPr>
          <p:cNvGrpSpPr/>
          <p:nvPr/>
        </p:nvGrpSpPr>
        <p:grpSpPr>
          <a:xfrm>
            <a:off x="852268" y="3744023"/>
            <a:ext cx="5319831" cy="2070471"/>
            <a:chOff x="884371" y="4292719"/>
            <a:chExt cx="5319831" cy="2218711"/>
          </a:xfrm>
        </p:grpSpPr>
        <p:grpSp>
          <p:nvGrpSpPr>
            <p:cNvPr id="34" name="Group 33">
              <a:extLst>
                <a:ext uri="{FF2B5EF4-FFF2-40B4-BE49-F238E27FC236}">
                  <a16:creationId xmlns:a16="http://schemas.microsoft.com/office/drawing/2014/main" id="{90BEB5CC-1018-DE7A-219A-034989E9C99A}"/>
                </a:ext>
              </a:extLst>
            </p:cNvPr>
            <p:cNvGrpSpPr/>
            <p:nvPr/>
          </p:nvGrpSpPr>
          <p:grpSpPr>
            <a:xfrm>
              <a:off x="1589978" y="4292719"/>
              <a:ext cx="4614224" cy="2218711"/>
              <a:chOff x="0" y="3836896"/>
              <a:chExt cx="4614224" cy="2365771"/>
            </a:xfrm>
          </p:grpSpPr>
          <p:sp>
            <p:nvSpPr>
              <p:cNvPr id="38" name="Rectangle 37">
                <a:extLst>
                  <a:ext uri="{FF2B5EF4-FFF2-40B4-BE49-F238E27FC236}">
                    <a16:creationId xmlns:a16="http://schemas.microsoft.com/office/drawing/2014/main" id="{E944DCB9-1790-99D0-4171-580AB7ADE9DB}"/>
                  </a:ext>
                </a:extLst>
              </p:cNvPr>
              <p:cNvSpPr/>
              <p:nvPr/>
            </p:nvSpPr>
            <p:spPr>
              <a:xfrm>
                <a:off x="114300" y="3836896"/>
                <a:ext cx="4499924" cy="2365771"/>
              </a:xfrm>
              <a:prstGeom prst="rect">
                <a:avLst/>
              </a:prstGeom>
              <a:solidFill>
                <a:srgbClr val="4F2883"/>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AC6"/>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88899E46-0C7E-0E51-4035-B583D77EEA99}"/>
                  </a:ext>
                </a:extLst>
              </p:cNvPr>
              <p:cNvSpPr/>
              <p:nvPr/>
            </p:nvSpPr>
            <p:spPr>
              <a:xfrm>
                <a:off x="0" y="3836896"/>
                <a:ext cx="4499924" cy="2365771"/>
              </a:xfrm>
              <a:prstGeom prst="rect">
                <a:avLst/>
              </a:prstGeom>
              <a:solidFill>
                <a:srgbClr val="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AC6"/>
                  </a:solidFill>
                  <a:effectLst/>
                  <a:uLnTx/>
                  <a:uFillTx/>
                  <a:latin typeface="Arial" panose="020B0604020202020204"/>
                  <a:ea typeface="+mn-ea"/>
                  <a:cs typeface="+mn-cs"/>
                </a:endParaRPr>
              </a:p>
            </p:txBody>
          </p:sp>
        </p:grpSp>
        <p:sp>
          <p:nvSpPr>
            <p:cNvPr id="35" name="Content Placeholder 7">
              <a:extLst>
                <a:ext uri="{FF2B5EF4-FFF2-40B4-BE49-F238E27FC236}">
                  <a16:creationId xmlns:a16="http://schemas.microsoft.com/office/drawing/2014/main" id="{4C5750FD-D296-3CC4-01FD-A588DC1025EA}"/>
                </a:ext>
              </a:extLst>
            </p:cNvPr>
            <p:cNvSpPr txBox="1">
              <a:spLocks/>
            </p:cNvSpPr>
            <p:nvPr/>
          </p:nvSpPr>
          <p:spPr>
            <a:xfrm>
              <a:off x="884371" y="4772292"/>
              <a:ext cx="1830725"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2A2C2C"/>
                  </a:solidFill>
                  <a:effectLst/>
                  <a:uLnTx/>
                  <a:uFillTx/>
                  <a:latin typeface="Arial"/>
                  <a:ea typeface="+mn-ea"/>
                  <a:cs typeface="+mn-cs"/>
                </a:rPr>
                <a:t>They contribute</a:t>
              </a: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dirty="0">
                  <a:ln>
                    <a:noFill/>
                  </a:ln>
                  <a:solidFill>
                    <a:srgbClr val="007F93"/>
                  </a:solidFill>
                  <a:effectLst/>
                  <a:uLnTx/>
                  <a:uFillTx/>
                  <a:latin typeface="Arial"/>
                  <a:ea typeface="+mn-ea"/>
                  <a:cs typeface="+mn-cs"/>
                </a:rPr>
                <a:t>$8,000</a:t>
              </a:r>
              <a:endParaRPr kumimoji="0" lang="en-US" sz="2000" b="0" i="0" u="none" strike="noStrike" kern="1200" cap="none" spc="0" normalizeH="0" baseline="0" noProof="0" dirty="0">
                <a:ln>
                  <a:noFill/>
                </a:ln>
                <a:solidFill>
                  <a:srgbClr val="007F93"/>
                </a:solidFill>
                <a:effectLst/>
                <a:uLnTx/>
                <a:uFillTx/>
                <a:latin typeface="Arial"/>
                <a:ea typeface="+mn-ea"/>
                <a:cs typeface="+mn-cs"/>
              </a:endParaRPr>
            </a:p>
            <a:p>
              <a:pPr marL="309026" marR="0" lvl="0" indent="-298443"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kumimoji="0" lang="en-US" sz="20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p:txBody>
        </p:sp>
        <p:sp>
          <p:nvSpPr>
            <p:cNvPr id="36" name="Content Placeholder 7">
              <a:extLst>
                <a:ext uri="{FF2B5EF4-FFF2-40B4-BE49-F238E27FC236}">
                  <a16:creationId xmlns:a16="http://schemas.microsoft.com/office/drawing/2014/main" id="{36593338-33A3-8AB5-F8DE-76A2622B84D3}"/>
                </a:ext>
              </a:extLst>
            </p:cNvPr>
            <p:cNvSpPr txBox="1">
              <a:spLocks/>
            </p:cNvSpPr>
            <p:nvPr/>
          </p:nvSpPr>
          <p:spPr>
            <a:xfrm>
              <a:off x="3741512" y="4772292"/>
              <a:ext cx="2186871"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2A2C2C"/>
                  </a:solidFill>
                  <a:effectLst/>
                  <a:uLnTx/>
                  <a:uFillTx/>
                  <a:latin typeface="Arial"/>
                  <a:ea typeface="+mn-ea"/>
                  <a:cs typeface="+mn-cs"/>
                </a:rPr>
                <a:t>Their annual</a:t>
              </a:r>
              <a:br>
                <a:rPr kumimoji="0" lang="en-US" sz="2000" b="0" i="0" u="none" strike="noStrike" kern="1200" cap="none" spc="0" normalizeH="0" baseline="0" noProof="0" dirty="0">
                  <a:ln>
                    <a:noFill/>
                  </a:ln>
                  <a:solidFill>
                    <a:srgbClr val="2A2C2C"/>
                  </a:solidFill>
                  <a:effectLst/>
                  <a:uLnTx/>
                  <a:uFillTx/>
                  <a:latin typeface="Arial"/>
                  <a:ea typeface="+mn-ea"/>
                  <a:cs typeface="+mn-cs"/>
                </a:rPr>
              </a:br>
              <a:r>
                <a:rPr kumimoji="0" lang="en-US" sz="2000" b="0" i="0" u="none" strike="noStrike" kern="1200" cap="none" spc="0" normalizeH="0" baseline="0" noProof="0" dirty="0">
                  <a:ln>
                    <a:noFill/>
                  </a:ln>
                  <a:solidFill>
                    <a:srgbClr val="2A2C2C"/>
                  </a:solidFill>
                  <a:effectLst/>
                  <a:uLnTx/>
                  <a:uFillTx/>
                  <a:latin typeface="Arial"/>
                  <a:ea typeface="+mn-ea"/>
                  <a:cs typeface="+mn-cs"/>
                </a:rPr>
                <a:t>tax savings</a:t>
              </a:r>
              <a:r>
                <a:rPr lang="en-US" baseline="30000" dirty="0">
                  <a:solidFill>
                    <a:srgbClr val="2A2C2C"/>
                  </a:solidFill>
                  <a:latin typeface="Arial"/>
                </a:rPr>
                <a:t>*</a:t>
              </a:r>
              <a:endParaRPr kumimoji="0" lang="en-US" sz="2000" b="0" i="0" u="none" strike="noStrike" kern="1200" cap="none" spc="0" normalizeH="0" baseline="0" noProof="0" dirty="0">
                <a:ln>
                  <a:noFill/>
                </a:ln>
                <a:solidFill>
                  <a:srgbClr val="2A2C2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dirty="0">
                  <a:ln>
                    <a:noFill/>
                  </a:ln>
                  <a:solidFill>
                    <a:srgbClr val="007F93"/>
                  </a:solidFill>
                  <a:effectLst/>
                  <a:uLnTx/>
                  <a:uFillTx/>
                  <a:latin typeface="Arial"/>
                  <a:ea typeface="+mn-ea"/>
                  <a:cs typeface="+mn-cs"/>
                </a:rPr>
                <a:t>$1,600</a:t>
              </a:r>
              <a:endParaRPr kumimoji="0" lang="en-US" sz="3200" b="0" i="0" u="none" strike="noStrike" kern="1200" cap="none" spc="0" normalizeH="0" baseline="0" noProof="0" dirty="0">
                <a:ln>
                  <a:noFill/>
                </a:ln>
                <a:solidFill>
                  <a:srgbClr val="007F93"/>
                </a:solidFill>
                <a:effectLst/>
                <a:uLnTx/>
                <a:uFillTx/>
                <a:latin typeface="Arial"/>
                <a:ea typeface="+mn-ea"/>
                <a:cs typeface="+mn-cs"/>
              </a:endParaRPr>
            </a:p>
            <a:p>
              <a:pPr marL="309026" marR="0" lvl="0" indent="-298443"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kumimoji="0" lang="en-US" sz="20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p:txBody>
        </p:sp>
        <p:sp>
          <p:nvSpPr>
            <p:cNvPr id="37" name="Triangle 36">
              <a:extLst>
                <a:ext uri="{FF2B5EF4-FFF2-40B4-BE49-F238E27FC236}">
                  <a16:creationId xmlns:a16="http://schemas.microsoft.com/office/drawing/2014/main" id="{0982CA73-1D6B-B07A-85B9-FCD36DDFF859}"/>
                </a:ext>
              </a:extLst>
            </p:cNvPr>
            <p:cNvSpPr/>
            <p:nvPr/>
          </p:nvSpPr>
          <p:spPr>
            <a:xfrm rot="5400000">
              <a:off x="2154015" y="5338100"/>
              <a:ext cx="1636878" cy="224527"/>
            </a:xfrm>
            <a:prstGeom prst="triangle">
              <a:avLst/>
            </a:prstGeom>
            <a:solidFill>
              <a:srgbClr val="FFFFFF"/>
            </a:solidFill>
            <a:ln w="9525" cap="flat" cmpd="sng" algn="ctr">
              <a:noFill/>
              <a:prstDash val="solid"/>
            </a:ln>
            <a:effectLst>
              <a:outerShdw blurRad="38100" dist="25400" dir="900000" algn="tl"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AAC6"/>
                </a:solidFill>
                <a:effectLst/>
                <a:uLnTx/>
                <a:uFillTx/>
                <a:latin typeface="Arial" panose="020B0604020202020204"/>
                <a:ea typeface="+mn-ea"/>
                <a:cs typeface="+mn-cs"/>
              </a:endParaRPr>
            </a:p>
          </p:txBody>
        </p:sp>
      </p:grpSp>
      <p:sp>
        <p:nvSpPr>
          <p:cNvPr id="31" name="Content Placeholder 7">
            <a:extLst>
              <a:ext uri="{FF2B5EF4-FFF2-40B4-BE49-F238E27FC236}">
                <a16:creationId xmlns:a16="http://schemas.microsoft.com/office/drawing/2014/main" id="{42EE3165-13F4-F170-671D-AC12F7B9B16C}"/>
              </a:ext>
            </a:extLst>
          </p:cNvPr>
          <p:cNvSpPr txBox="1">
            <a:spLocks/>
          </p:cNvSpPr>
          <p:nvPr/>
        </p:nvSpPr>
        <p:spPr>
          <a:xfrm>
            <a:off x="853018" y="1458739"/>
            <a:ext cx="3142785" cy="1743846"/>
          </a:xfrm>
          <a:prstGeom prst="rect">
            <a:avLst/>
          </a:prstGeom>
        </p:spPr>
        <p:txBody>
          <a:bodyPr lIns="0" tIns="0" rIns="0" bIns="0" anchor="t"/>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2A2C2C"/>
                </a:solidFill>
                <a:effectLst/>
                <a:uLnTx/>
                <a:uFillTx/>
                <a:latin typeface="Arial"/>
                <a:ea typeface="+mn-ea"/>
                <a:cs typeface="+mn-cs"/>
              </a:rPr>
              <a:t>HSA Family Plan</a:t>
            </a:r>
            <a:br>
              <a:rPr kumimoji="0" lang="en-US" sz="2800" b="0" i="0" u="none" strike="noStrike" kern="1200" cap="none" spc="600" normalizeH="0" baseline="0" noProof="0" dirty="0">
                <a:ln>
                  <a:noFill/>
                </a:ln>
                <a:solidFill>
                  <a:srgbClr val="2A2C2C"/>
                </a:solidFill>
                <a:effectLst/>
                <a:uLnTx/>
                <a:uFillTx/>
                <a:latin typeface="Arial"/>
                <a:ea typeface="+mn-ea"/>
                <a:cs typeface="+mn-cs"/>
              </a:rPr>
            </a:br>
            <a:endParaRPr kumimoji="0" lang="en-US" sz="2800" b="0" i="0" u="none" strike="noStrike" kern="1200" cap="none" spc="600" normalizeH="0" baseline="0" noProof="0" dirty="0">
              <a:ln>
                <a:noFill/>
              </a:ln>
              <a:solidFill>
                <a:srgbClr val="2A2C2C"/>
              </a:solidFill>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2A2C2C"/>
                </a:solidFill>
                <a:effectLst/>
                <a:uLnTx/>
                <a:uFillTx/>
                <a:latin typeface="NeueHaasGroteskText Pro"/>
                <a:ea typeface="+mn-ea"/>
                <a:cs typeface="+mn-cs"/>
              </a:rPr>
              <a:t>Along with their 401(k), they begin saving their HSA contributions to build a nest-egg for their future </a:t>
            </a:r>
          </a:p>
        </p:txBody>
      </p:sp>
      <p:sp>
        <p:nvSpPr>
          <p:cNvPr id="18" name="Title 17">
            <a:extLst>
              <a:ext uri="{FF2B5EF4-FFF2-40B4-BE49-F238E27FC236}">
                <a16:creationId xmlns:a16="http://schemas.microsoft.com/office/drawing/2014/main" id="{558FB026-3473-D311-2F14-BAAD72B23198}"/>
              </a:ext>
            </a:extLst>
          </p:cNvPr>
          <p:cNvSpPr>
            <a:spLocks noGrp="1"/>
          </p:cNvSpPr>
          <p:nvPr>
            <p:ph type="title"/>
          </p:nvPr>
        </p:nvSpPr>
        <p:spPr>
          <a:xfrm>
            <a:off x="853442" y="365759"/>
            <a:ext cx="5846616" cy="676724"/>
          </a:xfrm>
        </p:spPr>
        <p:txBody>
          <a:bodyPr/>
          <a:lstStyle/>
          <a:p>
            <a:r>
              <a:rPr lang="en-US" sz="4270">
                <a:latin typeface="Arial" panose="020B0604020202020204" pitchFamily="34" charset="0"/>
                <a:cs typeface="Arial" panose="020B0604020202020204" pitchFamily="34" charset="0"/>
              </a:rPr>
              <a:t>Meet the Finches</a:t>
            </a:r>
            <a:endParaRPr lang="en-US" sz="4270"/>
          </a:p>
        </p:txBody>
      </p:sp>
    </p:spTree>
    <p:extLst>
      <p:ext uri="{BB962C8B-B14F-4D97-AF65-F5344CB8AC3E}">
        <p14:creationId xmlns:p14="http://schemas.microsoft.com/office/powerpoint/2010/main" val="3783111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56486F-0DE4-E4F2-8EBF-BBBA6FC4B55C}"/>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2230"/>
          <a:stretch/>
        </p:blipFill>
        <p:spPr bwMode="auto">
          <a:xfrm flipH="1">
            <a:off x="3444041" y="-3"/>
            <a:ext cx="8747960" cy="686676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77657B2-89E0-F015-C8C6-93654D1624AC}"/>
              </a:ext>
              <a:ext uri="{C183D7F6-B498-43B3-948B-1728B52AA6E4}">
                <adec:decorative xmlns:adec="http://schemas.microsoft.com/office/drawing/2017/decorative" val="1"/>
              </a:ext>
            </a:extLst>
          </p:cNvPr>
          <p:cNvSpPr/>
          <p:nvPr/>
        </p:nvSpPr>
        <p:spPr>
          <a:xfrm flipV="1">
            <a:off x="4397298" y="1202"/>
            <a:ext cx="5543513" cy="6856798"/>
          </a:xfrm>
          <a:prstGeom prst="rect">
            <a:avLst/>
          </a:prstGeom>
          <a:gradFill flip="none" rotWithShape="1">
            <a:gsLst>
              <a:gs pos="87000">
                <a:schemeClr val="bg1">
                  <a:alpha val="0"/>
                </a:schemeClr>
              </a:gs>
              <a:gs pos="7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980BAA5F-641C-D0D7-368B-5ABFA0165912}"/>
              </a:ext>
              <a:ext uri="{C183D7F6-B498-43B3-948B-1728B52AA6E4}">
                <adec:decorative xmlns:adec="http://schemas.microsoft.com/office/drawing/2017/decorative" val="1"/>
              </a:ext>
            </a:extLst>
          </p:cNvPr>
          <p:cNvSpPr/>
          <p:nvPr/>
        </p:nvSpPr>
        <p:spPr>
          <a:xfrm flipV="1">
            <a:off x="3982961" y="1202"/>
            <a:ext cx="4802067" cy="6856798"/>
          </a:xfrm>
          <a:prstGeom prst="rect">
            <a:avLst/>
          </a:prstGeom>
          <a:gradFill flip="none" rotWithShape="1">
            <a:gsLst>
              <a:gs pos="87000">
                <a:schemeClr val="bg1">
                  <a:alpha val="0"/>
                </a:schemeClr>
              </a:gs>
              <a:gs pos="7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E2D5D365-FE39-96A4-82C3-B1095F959BF7}"/>
              </a:ext>
            </a:extLst>
          </p:cNvPr>
          <p:cNvGrpSpPr/>
          <p:nvPr/>
        </p:nvGrpSpPr>
        <p:grpSpPr>
          <a:xfrm>
            <a:off x="3387426" y="0"/>
            <a:ext cx="2656362" cy="6858000"/>
            <a:chOff x="2613448" y="0"/>
            <a:chExt cx="4214076" cy="6858000"/>
          </a:xfrm>
        </p:grpSpPr>
        <p:sp>
          <p:nvSpPr>
            <p:cNvPr id="8" name="Rectangle 7">
              <a:extLst>
                <a:ext uri="{FF2B5EF4-FFF2-40B4-BE49-F238E27FC236}">
                  <a16:creationId xmlns:a16="http://schemas.microsoft.com/office/drawing/2014/main" id="{16C7B314-E1BE-53C1-C8FA-99782A3D6648}"/>
                </a:ext>
              </a:extLst>
            </p:cNvPr>
            <p:cNvSpPr/>
            <p:nvPr/>
          </p:nvSpPr>
          <p:spPr>
            <a:xfrm flipV="1">
              <a:off x="2686586" y="0"/>
              <a:ext cx="3595507" cy="6858000"/>
            </a:xfrm>
            <a:prstGeom prst="rect">
              <a:avLst/>
            </a:prstGeom>
            <a:gradFill flip="none" rotWithShape="1">
              <a:gsLst>
                <a:gs pos="34000">
                  <a:schemeClr val="bg1"/>
                </a:gs>
                <a:gs pos="82000">
                  <a:schemeClr val="bg1">
                    <a:alpha val="0"/>
                  </a:schemeClr>
                </a:gs>
              </a:gsLst>
              <a:lin ang="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9" name="Rectangle 8">
              <a:extLst>
                <a:ext uri="{FF2B5EF4-FFF2-40B4-BE49-F238E27FC236}">
                  <a16:creationId xmlns:a16="http://schemas.microsoft.com/office/drawing/2014/main" id="{1C658F2B-212D-B165-50EF-0A4E3EFC01B5}"/>
                </a:ext>
              </a:extLst>
            </p:cNvPr>
            <p:cNvSpPr/>
            <p:nvPr/>
          </p:nvSpPr>
          <p:spPr>
            <a:xfrm>
              <a:off x="2613448" y="0"/>
              <a:ext cx="4214076" cy="6858000"/>
            </a:xfrm>
            <a:prstGeom prst="rect">
              <a:avLst/>
            </a:prstGeom>
            <a:gradFill flip="none" rotWithShape="1">
              <a:gsLst>
                <a:gs pos="34000">
                  <a:schemeClr val="bg1"/>
                </a:gs>
                <a:gs pos="82000">
                  <a:schemeClr val="bg1">
                    <a:alpha val="0"/>
                  </a:schemeClr>
                </a:gs>
              </a:gsLst>
              <a:lin ang="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grpSp>
      <p:sp>
        <p:nvSpPr>
          <p:cNvPr id="7" name="Content Placeholder 6">
            <a:extLst>
              <a:ext uri="{FF2B5EF4-FFF2-40B4-BE49-F238E27FC236}">
                <a16:creationId xmlns:a16="http://schemas.microsoft.com/office/drawing/2014/main" id="{D1845381-87E0-4FB6-8F52-1E890987960A}"/>
              </a:ext>
            </a:extLst>
          </p:cNvPr>
          <p:cNvSpPr>
            <a:spLocks noGrp="1"/>
          </p:cNvSpPr>
          <p:nvPr>
            <p:ph type="body" sz="quarter" idx="12"/>
          </p:nvPr>
        </p:nvSpPr>
        <p:spPr/>
        <p:txBody>
          <a:bodyPr>
            <a:noAutofit/>
          </a:body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a:ln>
                  <a:noFill/>
                </a:ln>
                <a:no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Assumes they pays 30% of his income in federal, state and social security taxes. Actual tax savings will depend on your contributions, applicable state tax rates and your personal tax situation. Please consult your tax adviser for details.</a:t>
            </a:r>
          </a:p>
        </p:txBody>
      </p:sp>
      <p:sp>
        <p:nvSpPr>
          <p:cNvPr id="2" name="Content Placeholder 1">
            <a:extLst>
              <a:ext uri="{FF2B5EF4-FFF2-40B4-BE49-F238E27FC236}">
                <a16:creationId xmlns:a16="http://schemas.microsoft.com/office/drawing/2014/main" id="{C5A3E900-880C-446D-912A-EC4BE89E649A}"/>
              </a:ext>
            </a:extLst>
          </p:cNvPr>
          <p:cNvSpPr>
            <a:spLocks noGrp="1"/>
          </p:cNvSpPr>
          <p:nvPr>
            <p:ph sz="quarter" idx="15"/>
          </p:nvPr>
        </p:nvSpPr>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Parking benefit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Contribution Limit $270 per month</a:t>
            </a:r>
            <a:r>
              <a:rPr kumimoji="0" lang="en-US" sz="2400" b="0" i="0" u="none" strike="noStrike" kern="1200" cap="none" spc="0" normalizeH="0" baseline="0" noProof="0">
                <a:ln>
                  <a:noFill/>
                </a:ln>
                <a:noFill/>
                <a:effectLst/>
                <a:uLnTx/>
                <a:uFillTx/>
                <a:latin typeface="Arial"/>
                <a:ea typeface="+mn-ea"/>
                <a:cs typeface="+mn-cs"/>
              </a:rPr>
              <a:t> </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He drives in to work each day,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paying for parking at a local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garage near his firm’s building. </a:t>
            </a:r>
          </a:p>
        </p:txBody>
      </p:sp>
      <p:sp>
        <p:nvSpPr>
          <p:cNvPr id="13" name="TextBox 12">
            <a:extLst>
              <a:ext uri="{FF2B5EF4-FFF2-40B4-BE49-F238E27FC236}">
                <a16:creationId xmlns:a16="http://schemas.microsoft.com/office/drawing/2014/main" id="{5221C142-1328-4EE9-B7FF-9621F9C189D8}"/>
              </a:ext>
              <a:ext uri="{C183D7F6-B498-43B3-948B-1728B52AA6E4}">
                <adec:decorative xmlns:adec="http://schemas.microsoft.com/office/drawing/2017/decorative" val="1"/>
              </a:ext>
            </a:extLst>
          </p:cNvPr>
          <p:cNvSpPr txBox="1"/>
          <p:nvPr/>
        </p:nvSpPr>
        <p:spPr>
          <a:xfrm>
            <a:off x="458963" y="6091700"/>
            <a:ext cx="4485913"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lang="en-US" sz="900" baseline="30000" dirty="0">
                <a:solidFill>
                  <a:srgbClr val="2A2C2C">
                    <a:lumMod val="75000"/>
                    <a:lumOff val="25000"/>
                  </a:srgbClr>
                </a:solidFill>
                <a:latin typeface="Arial"/>
                <a:cs typeface="Arial"/>
              </a:rPr>
              <a:t>*</a:t>
            </a:r>
            <a:r>
              <a:rPr kumimoji="0" lang="en-US" sz="900" b="0" i="0" u="none" strike="noStrike" kern="1200" cap="none" spc="0" normalizeH="0" baseline="0" noProof="0" dirty="0">
                <a:ln>
                  <a:noFill/>
                </a:ln>
                <a:solidFill>
                  <a:srgbClr val="2A2C2C">
                    <a:lumMod val="75000"/>
                    <a:lumOff val="25000"/>
                  </a:srgbClr>
                </a:solidFill>
                <a:effectLst/>
                <a:uLnTx/>
                <a:uFillTx/>
                <a:latin typeface="Arial"/>
                <a:ea typeface="+mn-ea"/>
                <a:cs typeface="Arial"/>
              </a:rPr>
              <a:t>Assumes the Finches pay 20% of their income in federal and state taxes. Actual tax savings will depend on your LPFSA  contributions, applicable State tax rates and your personal tax situation. Please consult your tax adviser for details. The example used is for illustrative purposes only. </a:t>
            </a:r>
            <a:endParaRPr kumimoji="0" lang="en-US" sz="900" b="0" i="0" u="none" strike="noStrike" kern="1200" cap="none" spc="0" normalizeH="0" baseline="0" noProof="0" dirty="0">
              <a:ln>
                <a:noFill/>
              </a:ln>
              <a:solidFill>
                <a:srgbClr val="2A2C2C">
                  <a:lumMod val="75000"/>
                  <a:lumOff val="25000"/>
                </a:srgbClr>
              </a:solidFill>
              <a:effectLst/>
              <a:uLnTx/>
              <a:uFillTx/>
              <a:latin typeface="Arial" panose="020B0604020202020204" pitchFamily="34" charset="0"/>
              <a:ea typeface="+mn-ea"/>
              <a:cs typeface="Arial" panose="020B0604020202020204" pitchFamily="34" charset="0"/>
            </a:endParaRPr>
          </a:p>
        </p:txBody>
      </p:sp>
      <p:grpSp>
        <p:nvGrpSpPr>
          <p:cNvPr id="33" name="Group 32">
            <a:extLst>
              <a:ext uri="{FF2B5EF4-FFF2-40B4-BE49-F238E27FC236}">
                <a16:creationId xmlns:a16="http://schemas.microsoft.com/office/drawing/2014/main" id="{119E373E-5B0A-2B92-E4DD-BBF00980EB55}"/>
              </a:ext>
            </a:extLst>
          </p:cNvPr>
          <p:cNvGrpSpPr/>
          <p:nvPr/>
        </p:nvGrpSpPr>
        <p:grpSpPr>
          <a:xfrm>
            <a:off x="852268" y="3744023"/>
            <a:ext cx="5319831" cy="2070471"/>
            <a:chOff x="884371" y="4292719"/>
            <a:chExt cx="5319831" cy="2218711"/>
          </a:xfrm>
        </p:grpSpPr>
        <p:grpSp>
          <p:nvGrpSpPr>
            <p:cNvPr id="34" name="Group 33">
              <a:extLst>
                <a:ext uri="{FF2B5EF4-FFF2-40B4-BE49-F238E27FC236}">
                  <a16:creationId xmlns:a16="http://schemas.microsoft.com/office/drawing/2014/main" id="{90BEB5CC-1018-DE7A-219A-034989E9C99A}"/>
                </a:ext>
              </a:extLst>
            </p:cNvPr>
            <p:cNvGrpSpPr/>
            <p:nvPr/>
          </p:nvGrpSpPr>
          <p:grpSpPr>
            <a:xfrm>
              <a:off x="1589978" y="4292719"/>
              <a:ext cx="4614224" cy="2218711"/>
              <a:chOff x="0" y="3836896"/>
              <a:chExt cx="4614224" cy="2365771"/>
            </a:xfrm>
          </p:grpSpPr>
          <p:sp>
            <p:nvSpPr>
              <p:cNvPr id="38" name="Rectangle 37">
                <a:extLst>
                  <a:ext uri="{FF2B5EF4-FFF2-40B4-BE49-F238E27FC236}">
                    <a16:creationId xmlns:a16="http://schemas.microsoft.com/office/drawing/2014/main" id="{E944DCB9-1790-99D0-4171-580AB7ADE9DB}"/>
                  </a:ext>
                </a:extLst>
              </p:cNvPr>
              <p:cNvSpPr/>
              <p:nvPr/>
            </p:nvSpPr>
            <p:spPr>
              <a:xfrm>
                <a:off x="114300" y="3836896"/>
                <a:ext cx="4499924" cy="2365771"/>
              </a:xfrm>
              <a:prstGeom prst="rect">
                <a:avLst/>
              </a:prstGeom>
              <a:solidFill>
                <a:srgbClr val="4F2883"/>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AC6"/>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88899E46-0C7E-0E51-4035-B583D77EEA99}"/>
                  </a:ext>
                </a:extLst>
              </p:cNvPr>
              <p:cNvSpPr/>
              <p:nvPr/>
            </p:nvSpPr>
            <p:spPr>
              <a:xfrm>
                <a:off x="0" y="3836896"/>
                <a:ext cx="4499924" cy="2365771"/>
              </a:xfrm>
              <a:prstGeom prst="rect">
                <a:avLst/>
              </a:prstGeom>
              <a:solidFill>
                <a:srgbClr val="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AC6"/>
                  </a:solidFill>
                  <a:effectLst/>
                  <a:uLnTx/>
                  <a:uFillTx/>
                  <a:latin typeface="Arial" panose="020B0604020202020204"/>
                  <a:ea typeface="+mn-ea"/>
                  <a:cs typeface="+mn-cs"/>
                </a:endParaRPr>
              </a:p>
            </p:txBody>
          </p:sp>
        </p:grpSp>
        <p:sp>
          <p:nvSpPr>
            <p:cNvPr id="35" name="Content Placeholder 7">
              <a:extLst>
                <a:ext uri="{FF2B5EF4-FFF2-40B4-BE49-F238E27FC236}">
                  <a16:creationId xmlns:a16="http://schemas.microsoft.com/office/drawing/2014/main" id="{4C5750FD-D296-3CC4-01FD-A588DC1025EA}"/>
                </a:ext>
              </a:extLst>
            </p:cNvPr>
            <p:cNvSpPr txBox="1">
              <a:spLocks/>
            </p:cNvSpPr>
            <p:nvPr/>
          </p:nvSpPr>
          <p:spPr>
            <a:xfrm>
              <a:off x="884371" y="4772292"/>
              <a:ext cx="1830725"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2A2C2C"/>
                  </a:solidFill>
                  <a:effectLst/>
                  <a:uLnTx/>
                  <a:uFillTx/>
                  <a:latin typeface="Arial"/>
                  <a:ea typeface="+mn-ea"/>
                  <a:cs typeface="+mn-cs"/>
                </a:rPr>
                <a:t>They contribute</a:t>
              </a: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dirty="0">
                  <a:ln>
                    <a:noFill/>
                  </a:ln>
                  <a:solidFill>
                    <a:srgbClr val="007F93"/>
                  </a:solidFill>
                  <a:effectLst/>
                  <a:uLnTx/>
                  <a:uFillTx/>
                  <a:latin typeface="Arial"/>
                  <a:ea typeface="+mn-ea"/>
                  <a:cs typeface="+mn-cs"/>
                </a:rPr>
                <a:t>$3,000</a:t>
              </a:r>
              <a:endParaRPr kumimoji="0" lang="en-US" sz="2000" b="0" i="0" u="none" strike="noStrike" kern="1200" cap="none" spc="0" normalizeH="0" baseline="0" noProof="0" dirty="0">
                <a:ln>
                  <a:noFill/>
                </a:ln>
                <a:solidFill>
                  <a:srgbClr val="007F93"/>
                </a:solidFill>
                <a:effectLst/>
                <a:uLnTx/>
                <a:uFillTx/>
                <a:latin typeface="Arial"/>
                <a:ea typeface="+mn-ea"/>
                <a:cs typeface="+mn-cs"/>
              </a:endParaRPr>
            </a:p>
            <a:p>
              <a:pPr marL="309026" marR="0" lvl="0" indent="-298443"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kumimoji="0" lang="en-US" sz="20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p:txBody>
        </p:sp>
        <p:sp>
          <p:nvSpPr>
            <p:cNvPr id="36" name="Content Placeholder 7">
              <a:extLst>
                <a:ext uri="{FF2B5EF4-FFF2-40B4-BE49-F238E27FC236}">
                  <a16:creationId xmlns:a16="http://schemas.microsoft.com/office/drawing/2014/main" id="{36593338-33A3-8AB5-F8DE-76A2622B84D3}"/>
                </a:ext>
              </a:extLst>
            </p:cNvPr>
            <p:cNvSpPr txBox="1">
              <a:spLocks/>
            </p:cNvSpPr>
            <p:nvPr/>
          </p:nvSpPr>
          <p:spPr>
            <a:xfrm>
              <a:off x="3741512" y="4772292"/>
              <a:ext cx="2186871"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2A2C2C"/>
                  </a:solidFill>
                  <a:effectLst/>
                  <a:uLnTx/>
                  <a:uFillTx/>
                  <a:latin typeface="Arial"/>
                  <a:ea typeface="+mn-ea"/>
                  <a:cs typeface="+mn-cs"/>
                </a:rPr>
                <a:t>Their annual</a:t>
              </a:r>
              <a:br>
                <a:rPr kumimoji="0" lang="en-US" sz="2000" b="0" i="0" u="none" strike="noStrike" kern="1200" cap="none" spc="0" normalizeH="0" baseline="0" noProof="0" dirty="0">
                  <a:ln>
                    <a:noFill/>
                  </a:ln>
                  <a:solidFill>
                    <a:srgbClr val="2A2C2C"/>
                  </a:solidFill>
                  <a:effectLst/>
                  <a:uLnTx/>
                  <a:uFillTx/>
                  <a:latin typeface="Arial"/>
                  <a:ea typeface="+mn-ea"/>
                  <a:cs typeface="+mn-cs"/>
                </a:rPr>
              </a:br>
              <a:r>
                <a:rPr kumimoji="0" lang="en-US" sz="2000" b="0" i="0" u="none" strike="noStrike" kern="1200" cap="none" spc="0" normalizeH="0" baseline="0" noProof="0" dirty="0">
                  <a:ln>
                    <a:noFill/>
                  </a:ln>
                  <a:solidFill>
                    <a:srgbClr val="2A2C2C"/>
                  </a:solidFill>
                  <a:effectLst/>
                  <a:uLnTx/>
                  <a:uFillTx/>
                  <a:latin typeface="Arial"/>
                  <a:ea typeface="+mn-ea"/>
                  <a:cs typeface="+mn-cs"/>
                </a:rPr>
                <a:t>tax savings</a:t>
              </a:r>
              <a:r>
                <a:rPr lang="en-US" baseline="30000" dirty="0">
                  <a:solidFill>
                    <a:srgbClr val="2A2C2C"/>
                  </a:solidFill>
                  <a:latin typeface="Arial"/>
                </a:rPr>
                <a:t>*</a:t>
              </a:r>
              <a:endParaRPr kumimoji="0" lang="en-US" sz="2000" b="0" i="0" u="none" strike="noStrike" kern="1200" cap="none" spc="0" normalizeH="0" baseline="0" noProof="0" dirty="0">
                <a:ln>
                  <a:noFill/>
                </a:ln>
                <a:solidFill>
                  <a:srgbClr val="2A2C2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dirty="0">
                  <a:ln>
                    <a:noFill/>
                  </a:ln>
                  <a:solidFill>
                    <a:srgbClr val="007F93"/>
                  </a:solidFill>
                  <a:effectLst/>
                  <a:uLnTx/>
                  <a:uFillTx/>
                  <a:latin typeface="Arial"/>
                  <a:ea typeface="+mn-ea"/>
                  <a:cs typeface="+mn-cs"/>
                </a:rPr>
                <a:t>$600</a:t>
              </a:r>
              <a:endParaRPr kumimoji="0" lang="en-US" sz="3200" b="0" i="0" u="none" strike="noStrike" kern="1200" cap="none" spc="0" normalizeH="0" baseline="0" noProof="0" dirty="0">
                <a:ln>
                  <a:noFill/>
                </a:ln>
                <a:solidFill>
                  <a:srgbClr val="007F93"/>
                </a:solidFill>
                <a:effectLst/>
                <a:uLnTx/>
                <a:uFillTx/>
                <a:latin typeface="Arial"/>
                <a:ea typeface="+mn-ea"/>
                <a:cs typeface="+mn-cs"/>
              </a:endParaRPr>
            </a:p>
            <a:p>
              <a:pPr marL="309026" marR="0" lvl="0" indent="-298443"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kumimoji="0" lang="en-US" sz="20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p:txBody>
        </p:sp>
        <p:sp>
          <p:nvSpPr>
            <p:cNvPr id="37" name="Triangle 36">
              <a:extLst>
                <a:ext uri="{FF2B5EF4-FFF2-40B4-BE49-F238E27FC236}">
                  <a16:creationId xmlns:a16="http://schemas.microsoft.com/office/drawing/2014/main" id="{0982CA73-1D6B-B07A-85B9-FCD36DDFF859}"/>
                </a:ext>
              </a:extLst>
            </p:cNvPr>
            <p:cNvSpPr/>
            <p:nvPr/>
          </p:nvSpPr>
          <p:spPr>
            <a:xfrm rot="5400000">
              <a:off x="2154015" y="5338100"/>
              <a:ext cx="1636878" cy="224527"/>
            </a:xfrm>
            <a:prstGeom prst="triangle">
              <a:avLst/>
            </a:prstGeom>
            <a:solidFill>
              <a:srgbClr val="FFFFFF"/>
            </a:solidFill>
            <a:ln w="9525" cap="flat" cmpd="sng" algn="ctr">
              <a:noFill/>
              <a:prstDash val="solid"/>
            </a:ln>
            <a:effectLst>
              <a:outerShdw blurRad="38100" dist="25400" dir="900000" algn="tl"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AAC6"/>
                </a:solidFill>
                <a:effectLst/>
                <a:uLnTx/>
                <a:uFillTx/>
                <a:latin typeface="Arial" panose="020B0604020202020204"/>
                <a:ea typeface="+mn-ea"/>
                <a:cs typeface="+mn-cs"/>
              </a:endParaRPr>
            </a:p>
          </p:txBody>
        </p:sp>
      </p:grpSp>
      <p:sp>
        <p:nvSpPr>
          <p:cNvPr id="31" name="Content Placeholder 7">
            <a:extLst>
              <a:ext uri="{FF2B5EF4-FFF2-40B4-BE49-F238E27FC236}">
                <a16:creationId xmlns:a16="http://schemas.microsoft.com/office/drawing/2014/main" id="{42EE3165-13F4-F170-671D-AC12F7B9B16C}"/>
              </a:ext>
            </a:extLst>
          </p:cNvPr>
          <p:cNvSpPr txBox="1">
            <a:spLocks/>
          </p:cNvSpPr>
          <p:nvPr/>
        </p:nvSpPr>
        <p:spPr>
          <a:xfrm>
            <a:off x="853018" y="1458739"/>
            <a:ext cx="3142785" cy="2058868"/>
          </a:xfrm>
          <a:prstGeom prst="rect">
            <a:avLst/>
          </a:prstGeom>
        </p:spPr>
        <p:txBody>
          <a:bodyPr lIns="0" tIns="0" rIns="0" bIns="0" anchor="t"/>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2A2C2C"/>
                </a:solidFill>
                <a:effectLst/>
                <a:uLnTx/>
                <a:uFillTx/>
                <a:latin typeface="Arial"/>
                <a:ea typeface="+mn-ea"/>
                <a:cs typeface="+mn-cs"/>
              </a:rPr>
              <a:t>LPFSA Plan</a:t>
            </a:r>
            <a:br>
              <a:rPr kumimoji="0" lang="en-US" sz="2800" b="0" i="0" u="none" strike="noStrike" kern="1200" cap="none" spc="600" normalizeH="0" baseline="0" noProof="0" dirty="0">
                <a:ln>
                  <a:noFill/>
                </a:ln>
                <a:solidFill>
                  <a:srgbClr val="2A2C2C"/>
                </a:solidFill>
                <a:effectLst/>
                <a:uLnTx/>
                <a:uFillTx/>
                <a:latin typeface="Arial"/>
                <a:ea typeface="+mn-ea"/>
                <a:cs typeface="+mn-cs"/>
              </a:rPr>
            </a:br>
            <a:endParaRPr kumimoji="0" lang="en-US" sz="1600" b="0" i="0" u="none" strike="noStrike" kern="1200" cap="none" spc="0" normalizeH="0" baseline="0" noProof="0" dirty="0">
              <a:ln>
                <a:noFill/>
              </a:ln>
              <a:solidFill>
                <a:srgbClr val="2A2C2C"/>
              </a:solidFill>
              <a:effectLst/>
              <a:uLnTx/>
              <a:uFillTx/>
              <a:latin typeface="Arial"/>
              <a:ea typeface="+mn-ea"/>
              <a:cs typeface="Arial"/>
            </a:endParaRPr>
          </a:p>
          <a:p>
            <a:pPr marL="0" marR="0" lvl="0" indent="0" algn="l" defTabSz="609570" rtl="0" eaLnBrk="1" fontAlgn="auto" latinLnBrk="0" hangingPunct="1">
              <a:lnSpc>
                <a:spcPct val="130000"/>
              </a:lnSpc>
              <a:spcBef>
                <a:spcPts val="0"/>
              </a:spcBef>
              <a:spcAft>
                <a:spcPts val="1200"/>
              </a:spcAft>
              <a:buClrTx/>
              <a:buSzTx/>
              <a:buFont typeface="Wingdings" pitchFamily="2" charset="2"/>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Instead of using HSA funds for vision and dental expenses, the Finches decide to contribute to an LPFSA to cover their immediate needs. </a:t>
            </a:r>
            <a:endParaRPr kumimoji="0" lang="en-US" sz="1600" b="0" i="0" u="none" strike="noStrike" kern="1200" cap="none" spc="0" normalizeH="0" baseline="0" noProof="0" dirty="0">
              <a:ln>
                <a:noFill/>
              </a:ln>
              <a:solidFill>
                <a:srgbClr val="2A2C2C"/>
              </a:solidFill>
              <a:effectLst/>
              <a:uLnTx/>
              <a:uFillTx/>
              <a:latin typeface="NeueHaasGroteskText Pro"/>
              <a:ea typeface="+mn-ea"/>
              <a:cs typeface="+mn-cs"/>
            </a:endParaRPr>
          </a:p>
        </p:txBody>
      </p:sp>
      <p:sp>
        <p:nvSpPr>
          <p:cNvPr id="18" name="Title 17">
            <a:extLst>
              <a:ext uri="{FF2B5EF4-FFF2-40B4-BE49-F238E27FC236}">
                <a16:creationId xmlns:a16="http://schemas.microsoft.com/office/drawing/2014/main" id="{558FB026-3473-D311-2F14-BAAD72B23198}"/>
              </a:ext>
            </a:extLst>
          </p:cNvPr>
          <p:cNvSpPr>
            <a:spLocks noGrp="1"/>
          </p:cNvSpPr>
          <p:nvPr>
            <p:ph type="title"/>
          </p:nvPr>
        </p:nvSpPr>
        <p:spPr>
          <a:xfrm>
            <a:off x="853442" y="365759"/>
            <a:ext cx="5846616" cy="676724"/>
          </a:xfrm>
        </p:spPr>
        <p:txBody>
          <a:bodyPr/>
          <a:lstStyle/>
          <a:p>
            <a:r>
              <a:rPr lang="en-US" sz="4270">
                <a:latin typeface="Arial" panose="020B0604020202020204" pitchFamily="34" charset="0"/>
                <a:cs typeface="Arial" panose="020B0604020202020204" pitchFamily="34" charset="0"/>
              </a:rPr>
              <a:t>They spend smarter</a:t>
            </a:r>
            <a:endParaRPr lang="en-US" sz="4270"/>
          </a:p>
        </p:txBody>
      </p:sp>
    </p:spTree>
    <p:extLst>
      <p:ext uri="{BB962C8B-B14F-4D97-AF65-F5344CB8AC3E}">
        <p14:creationId xmlns:p14="http://schemas.microsoft.com/office/powerpoint/2010/main" val="2651380580"/>
      </p:ext>
    </p:extLst>
  </p:cSld>
  <p:clrMapOvr>
    <a:masterClrMapping/>
  </p:clrMapOvr>
</p:sld>
</file>

<file path=ppt/theme/theme1.xml><?xml version="1.0" encoding="utf-8"?>
<a:theme xmlns:a="http://schemas.openxmlformats.org/drawingml/2006/main" name="TITLE">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7FD553A7-4B12-43C7-A896-83F5C14DE38C}"/>
    </a:ext>
  </a:extLst>
</a:theme>
</file>

<file path=ppt/theme/theme10.xml><?xml version="1.0" encoding="utf-8"?>
<a:theme xmlns:a="http://schemas.openxmlformats.org/drawingml/2006/main" name="5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11.xml><?xml version="1.0" encoding="utf-8"?>
<a:theme xmlns:a="http://schemas.openxmlformats.org/drawingml/2006/main" name="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3.xml><?xml version="1.0" encoding="utf-8"?>
<a:theme xmlns:a="http://schemas.openxmlformats.org/drawingml/2006/main" name="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4.xml><?xml version="1.0" encoding="utf-8"?>
<a:theme xmlns:a="http://schemas.openxmlformats.org/drawingml/2006/main" name="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5.xml><?xml version="1.0" encoding="utf-8"?>
<a:theme xmlns:a="http://schemas.openxmlformats.org/drawingml/2006/main" name="1_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eue Haas Grotesk Text Pro">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6.xml><?xml version="1.0" encoding="utf-8"?>
<a:theme xmlns:a="http://schemas.openxmlformats.org/drawingml/2006/main" name="CLOSING">
  <a:themeElements>
    <a:clrScheme name="HealthEquity 2022">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5AC2409B-6AB5-4448-8574-F4FAA1332A10}"/>
    </a:ext>
  </a:extLst>
</a:theme>
</file>

<file path=ppt/theme/theme7.xml><?xml version="1.0" encoding="utf-8"?>
<a:theme xmlns:a="http://schemas.openxmlformats.org/drawingml/2006/main" name="1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8.xml><?xml version="1.0" encoding="utf-8"?>
<a:theme xmlns:a="http://schemas.openxmlformats.org/drawingml/2006/main" name="1_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9.xml><?xml version="1.0" encoding="utf-8"?>
<a:theme xmlns:a="http://schemas.openxmlformats.org/drawingml/2006/main" name="1_CLOSING">
  <a:themeElements>
    <a:clrScheme name="HealthEquity 2022">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5AC2409B-6AB5-4448-8574-F4FAA1332A10}"/>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53C776D-A1AD-6945-BC34-85F058B018A5}">
  <we:reference id="b0430364-2ab6-47cd-907e-f8b72239b204" version="3.19.222.0" store="EXCatalog" storeType="EXCatalog"/>
  <we:alternateReferences>
    <we:reference id="WA200000729" version="3.19.222.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babf503-ade8-4b92-8801-769fe6ea6535" xsi:nil="true"/>
    <lcf76f155ced4ddcb4097134ff3c332f xmlns="a4c24deb-6510-4f36-abef-353a6680f7e7">
      <Terms xmlns="http://schemas.microsoft.com/office/infopath/2007/PartnerControls"/>
    </lcf76f155ced4ddcb4097134ff3c332f>
    <SharedWithUsers xmlns="9babf503-ade8-4b92-8801-769fe6ea6535">
      <UserInfo>
        <DisplayName>Heather Gerken</DisplayName>
        <AccountId>179</AccountId>
        <AccountType/>
      </UserInfo>
    </SharedWithUsers>
    <MediaLengthInSeconds xmlns="a4c24deb-6510-4f36-abef-353a6680f7e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25429D44E3E341AE8CF3DCC26112CF" ma:contentTypeVersion="14" ma:contentTypeDescription="Create a new document." ma:contentTypeScope="" ma:versionID="ae1e630f5839acc4caa4a5909e8705c2">
  <xsd:schema xmlns:xsd="http://www.w3.org/2001/XMLSchema" xmlns:xs="http://www.w3.org/2001/XMLSchema" xmlns:p="http://schemas.microsoft.com/office/2006/metadata/properties" xmlns:ns2="a4c24deb-6510-4f36-abef-353a6680f7e7" xmlns:ns3="9babf503-ade8-4b92-8801-769fe6ea6535" targetNamespace="http://schemas.microsoft.com/office/2006/metadata/properties" ma:root="true" ma:fieldsID="95e2b4dbc7244805c36fd1e66371bd92" ns2:_="" ns3:_="">
    <xsd:import namespace="a4c24deb-6510-4f36-abef-353a6680f7e7"/>
    <xsd:import namespace="9babf503-ade8-4b92-8801-769fe6ea65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24deb-6510-4f36-abef-353a6680f7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5b63519-2865-40f6-b4ff-6a0af005ef4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abf503-ade8-4b92-8801-769fe6ea65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8e1ddf4-234c-4405-92f7-02506505f745}" ma:internalName="TaxCatchAll" ma:showField="CatchAllData" ma:web="9babf503-ade8-4b92-8801-769fe6ea65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BF9C5C-4AE9-4CAB-B8E3-1C1DE0310AC7}">
  <ds:schemaRefs>
    <ds:schemaRef ds:uri="http://schemas.microsoft.com/sharepoint/v3/contenttype/forms"/>
  </ds:schemaRefs>
</ds:datastoreItem>
</file>

<file path=customXml/itemProps2.xml><?xml version="1.0" encoding="utf-8"?>
<ds:datastoreItem xmlns:ds="http://schemas.openxmlformats.org/officeDocument/2006/customXml" ds:itemID="{5E7A5411-1508-4269-AC3F-11C20CE73CFB}">
  <ds:schemaRefs>
    <ds:schemaRef ds:uri="eee692be-9dfa-450e-84ce-8c4db8d683c5"/>
    <ds:schemaRef ds:uri="http://schemas.microsoft.com/office/2006/documentManagement/types"/>
    <ds:schemaRef ds:uri="http://schemas.openxmlformats.org/package/2006/metadata/core-properties"/>
    <ds:schemaRef ds:uri="http://schemas.microsoft.com/office/2006/metadata/properties"/>
    <ds:schemaRef ds:uri="http://purl.org/dc/dcmitype/"/>
    <ds:schemaRef ds:uri="ce94e72a-f1bf-4a8c-b95b-2de3b9ea1f72"/>
    <ds:schemaRef ds:uri="http://www.w3.org/XML/1998/namespace"/>
    <ds:schemaRef ds:uri="http://purl.org/dc/terms/"/>
    <ds:schemaRef ds:uri="http://schemas.microsoft.com/office/infopath/2007/PartnerControls"/>
    <ds:schemaRef ds:uri="http://purl.org/dc/elements/1.1/"/>
    <ds:schemaRef ds:uri="9babf503-ade8-4b92-8801-769fe6ea6535"/>
    <ds:schemaRef ds:uri="a4c24deb-6510-4f36-abef-353a6680f7e7"/>
  </ds:schemaRefs>
</ds:datastoreItem>
</file>

<file path=customXml/itemProps3.xml><?xml version="1.0" encoding="utf-8"?>
<ds:datastoreItem xmlns:ds="http://schemas.openxmlformats.org/officeDocument/2006/customXml" ds:itemID="{90895E11-F8BA-4646-B02F-F82D4E4A4B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c24deb-6510-4f36-abef-353a6680f7e7"/>
    <ds:schemaRef ds:uri="9babf503-ade8-4b92-8801-769fe6ea65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b23c674-de8a-426d-bc8b-74ad6594a910}" enabled="1" method="Standard" siteId="{c5d0ad88-8f93-43b8-9b7c-c8a3bb8e410a}" removed="0"/>
</clbl:labelList>
</file>

<file path=docProps/app.xml><?xml version="1.0" encoding="utf-8"?>
<Properties xmlns="http://schemas.openxmlformats.org/officeDocument/2006/extended-properties" xmlns:vt="http://schemas.openxmlformats.org/officeDocument/2006/docPropsVTypes">
  <TotalTime>436</TotalTime>
  <Words>2340</Words>
  <Application>Microsoft Office PowerPoint</Application>
  <PresentationFormat>Widescreen</PresentationFormat>
  <Paragraphs>244</Paragraphs>
  <Slides>17</Slides>
  <Notes>16</Notes>
  <HiddenSlides>0</HiddenSlides>
  <MMClips>0</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17</vt:i4>
      </vt:variant>
    </vt:vector>
  </HeadingPairs>
  <TitlesOfParts>
    <vt:vector size="40" baseType="lpstr">
      <vt:lpstr>Arial</vt:lpstr>
      <vt:lpstr>Calibri</vt:lpstr>
      <vt:lpstr>museo-sans</vt:lpstr>
      <vt:lpstr>Neue Haas Grotesk Text Pro</vt:lpstr>
      <vt:lpstr>Neue Haas Grotesk Text Pro Regular</vt:lpstr>
      <vt:lpstr>NeueHaasGroteskText Pro</vt:lpstr>
      <vt:lpstr>Oswald</vt:lpstr>
      <vt:lpstr>proxima-nova</vt:lpstr>
      <vt:lpstr>Segoe UI</vt:lpstr>
      <vt:lpstr>system-ui</vt:lpstr>
      <vt:lpstr>Times</vt:lpstr>
      <vt:lpstr>Wingdings</vt:lpstr>
      <vt:lpstr>TITLE</vt:lpstr>
      <vt:lpstr>CONTENT</vt:lpstr>
      <vt:lpstr>BASIC LAYOUTS</vt:lpstr>
      <vt:lpstr>SECTION BREAKS</vt:lpstr>
      <vt:lpstr>1_BASIC LAYOUTS</vt:lpstr>
      <vt:lpstr>CLOSING</vt:lpstr>
      <vt:lpstr>1_CONTENT</vt:lpstr>
      <vt:lpstr>1_SECTION BREAKS</vt:lpstr>
      <vt:lpstr>1_CLOSING</vt:lpstr>
      <vt:lpstr>5_CONTENT</vt:lpstr>
      <vt:lpstr>CONTENT</vt:lpstr>
      <vt:lpstr>Level-up your health savings with an LPFSA </vt:lpstr>
      <vt:lpstr>Save more for dental and vision expenses  </vt:lpstr>
      <vt:lpstr>PowerPoint Presentation</vt:lpstr>
      <vt:lpstr>Tax-free contributions </vt:lpstr>
      <vt:lpstr>Save  $600+</vt:lpstr>
      <vt:lpstr>Save on LPFSA  eligible expenses</vt:lpstr>
      <vt:lpstr>The more you contribute  the more you save</vt:lpstr>
      <vt:lpstr>Meet the Finches</vt:lpstr>
      <vt:lpstr>They spend smarter</vt:lpstr>
      <vt:lpstr>A LPFSA can complement your HSA nicely if you are saving for the long-term </vt:lpstr>
      <vt:lpstr>Tips to  spend smarter</vt:lpstr>
      <vt:lpstr>PowerPoint Presentation</vt:lpstr>
      <vt:lpstr>What’s needed  for reimbursement</vt:lpstr>
      <vt:lpstr>HealthEquity makes saving easy</vt:lpstr>
      <vt:lpstr>Get started today!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Cowin</dc:creator>
  <cp:lastModifiedBy>Tyler Revill</cp:lastModifiedBy>
  <cp:revision>11</cp:revision>
  <dcterms:created xsi:type="dcterms:W3CDTF">2022-12-21T18:10:06Z</dcterms:created>
  <dcterms:modified xsi:type="dcterms:W3CDTF">2024-08-07T18:07:46Z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23c674-de8a-426d-bc8b-74ad6594a910_Enabled">
    <vt:lpwstr>true</vt:lpwstr>
  </property>
  <property fmtid="{D5CDD505-2E9C-101B-9397-08002B2CF9AE}" pid="3" name="MSIP_Label_3b23c674-de8a-426d-bc8b-74ad6594a910_SetDate">
    <vt:lpwstr>2022-12-21T18:10:06Z</vt:lpwstr>
  </property>
  <property fmtid="{D5CDD505-2E9C-101B-9397-08002B2CF9AE}" pid="4" name="MSIP_Label_3b23c674-de8a-426d-bc8b-74ad6594a910_Method">
    <vt:lpwstr>Standard</vt:lpwstr>
  </property>
  <property fmtid="{D5CDD505-2E9C-101B-9397-08002B2CF9AE}" pid="5" name="MSIP_Label_3b23c674-de8a-426d-bc8b-74ad6594a910_Name">
    <vt:lpwstr>HQY Proprietary</vt:lpwstr>
  </property>
  <property fmtid="{D5CDD505-2E9C-101B-9397-08002B2CF9AE}" pid="6" name="MSIP_Label_3b23c674-de8a-426d-bc8b-74ad6594a910_SiteId">
    <vt:lpwstr>c5d0ad88-8f93-43b8-9b7c-c8a3bb8e410a</vt:lpwstr>
  </property>
  <property fmtid="{D5CDD505-2E9C-101B-9397-08002B2CF9AE}" pid="7" name="MSIP_Label_3b23c674-de8a-426d-bc8b-74ad6594a910_ActionId">
    <vt:lpwstr>dfe812dc-d8f4-4dcc-be2a-8bdf1371abd2</vt:lpwstr>
  </property>
  <property fmtid="{D5CDD505-2E9C-101B-9397-08002B2CF9AE}" pid="8" name="MSIP_Label_3b23c674-de8a-426d-bc8b-74ad6594a910_ContentBits">
    <vt:lpwstr>0</vt:lpwstr>
  </property>
  <property fmtid="{D5CDD505-2E9C-101B-9397-08002B2CF9AE}" pid="9" name="ContentTypeId">
    <vt:lpwstr>0x010100F025429D44E3E341AE8CF3DCC26112CF</vt:lpwstr>
  </property>
  <property fmtid="{D5CDD505-2E9C-101B-9397-08002B2CF9AE}" pid="10" name="MediaServiceImageTags">
    <vt:lpwstr/>
  </property>
  <property fmtid="{D5CDD505-2E9C-101B-9397-08002B2CF9AE}" pid="11" name="Order">
    <vt:r8>3803000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